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41" r:id="rId5"/>
    <p:sldMasterId id="2147483742" r:id="rId6"/>
    <p:sldMasterId id="2147483743" r:id="rId7"/>
    <p:sldMasterId id="214748374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Lst>
  <p:sldSz cy="5143500" cx="9144000"/>
  <p:notesSz cx="6858000" cy="9144000"/>
  <p:embeddedFontLst>
    <p:embeddedFont>
      <p:font typeface="Space Mono"/>
      <p:regular r:id="rId49"/>
      <p:bold r:id="rId50"/>
      <p:italic r:id="rId51"/>
      <p:boldItalic r:id="rId52"/>
    </p:embeddedFont>
    <p:embeddedFont>
      <p:font typeface="Poppins"/>
      <p:regular r:id="rId53"/>
      <p:bold r:id="rId54"/>
      <p:italic r:id="rId55"/>
      <p:boldItalic r:id="rId56"/>
    </p:embeddedFont>
    <p:embeddedFont>
      <p:font typeface="Poppins Light"/>
      <p:regular r:id="rId57"/>
      <p:bold r:id="rId58"/>
      <p:italic r:id="rId59"/>
      <p:boldItalic r:id="rId60"/>
    </p:embeddedFont>
    <p:embeddedFont>
      <p:font typeface="Roboto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AFC0A7-D46E-458C-B472-1863B86B8126}">
  <a:tblStyle styleId="{8AAFC0A7-D46E-458C-B472-1863B86B81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font" Target="fonts/SpaceMon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RobotoMono-bold.fntdata"/><Relationship Id="rId61" Type="http://schemas.openxmlformats.org/officeDocument/2006/relationships/font" Target="fonts/RobotoMono-regular.fntdata"/><Relationship Id="rId20" Type="http://schemas.openxmlformats.org/officeDocument/2006/relationships/slide" Target="slides/slide11.xml"/><Relationship Id="rId64" Type="http://schemas.openxmlformats.org/officeDocument/2006/relationships/font" Target="fonts/RobotoMono-boldItalic.fntdata"/><Relationship Id="rId63" Type="http://schemas.openxmlformats.org/officeDocument/2006/relationships/font" Target="fonts/RobotoMono-italic.fnt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PoppinsLight-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SpaceMono-italic.fntdata"/><Relationship Id="rId50" Type="http://schemas.openxmlformats.org/officeDocument/2006/relationships/font" Target="fonts/SpaceMono-bold.fntdata"/><Relationship Id="rId53" Type="http://schemas.openxmlformats.org/officeDocument/2006/relationships/font" Target="fonts/Poppins-regular.fntdata"/><Relationship Id="rId52" Type="http://schemas.openxmlformats.org/officeDocument/2006/relationships/font" Target="fonts/SpaceMono-boldItalic.fntdata"/><Relationship Id="rId11" Type="http://schemas.openxmlformats.org/officeDocument/2006/relationships/slide" Target="slides/slide2.xml"/><Relationship Id="rId55" Type="http://schemas.openxmlformats.org/officeDocument/2006/relationships/font" Target="fonts/Poppins-italic.fntdata"/><Relationship Id="rId10" Type="http://schemas.openxmlformats.org/officeDocument/2006/relationships/slide" Target="slides/slide1.xml"/><Relationship Id="rId54" Type="http://schemas.openxmlformats.org/officeDocument/2006/relationships/font" Target="fonts/Poppins-bold.fntdata"/><Relationship Id="rId13" Type="http://schemas.openxmlformats.org/officeDocument/2006/relationships/slide" Target="slides/slide4.xml"/><Relationship Id="rId57" Type="http://schemas.openxmlformats.org/officeDocument/2006/relationships/font" Target="fonts/PoppinsLight-regular.fntdata"/><Relationship Id="rId12" Type="http://schemas.openxmlformats.org/officeDocument/2006/relationships/slide" Target="slides/slide3.xml"/><Relationship Id="rId56" Type="http://schemas.openxmlformats.org/officeDocument/2006/relationships/font" Target="fonts/Poppins-boldItalic.fntdata"/><Relationship Id="rId15" Type="http://schemas.openxmlformats.org/officeDocument/2006/relationships/slide" Target="slides/slide6.xml"/><Relationship Id="rId59" Type="http://schemas.openxmlformats.org/officeDocument/2006/relationships/font" Target="fonts/PoppinsLight-italic.fntdata"/><Relationship Id="rId14" Type="http://schemas.openxmlformats.org/officeDocument/2006/relationships/slide" Target="slides/slide5.xml"/><Relationship Id="rId58" Type="http://schemas.openxmlformats.org/officeDocument/2006/relationships/font" Target="fonts/PoppinsLight-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36d21ca5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36d21ca5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1789a76228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1789a76228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engage students in recalling prior knowledge about stacks and queues and to introduce the topic in an interactive way.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Pose the discussion question to the class and encourage participation through the chat or unmuting.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Facilitate the discussion by prompting students with examples if needed.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Make notes of key terms or misconceptions for clarification in the next slides.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Before we dive into stacks and queues in detail, let’s take a moment to think about what we already know. What comes to mind when you hear the terms 'stack' or 'queue'? How do you think they might be used in programming? Feel free to share in the chat or unmute to share your thoughts!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a few responses: Great! It seems like we have some ideas already. Let’s build on these as we go through today’s session.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Acknowledge and validate all responses: "That’s an interesting point!" or "Yes, that’s a great example!"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students are hesitant, provide hints or relatable examples, such as "A stack could be like a stack of books, and a queue could be like a line at the grocery store."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there’s a misconception, address it with an example: "That’s a good observation, but let’s think about whether a queue might allow us to access the middle element easily."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quieter students by asking, "Anyone else have examples or thoughts to share?"</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1482a66c0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1482a66c0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explain the fundamental concepts of stacks, their use cases, and how they are implemented in Python.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LIFO (Last In, First Out) concept using relatable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Walk through the provided use cases to demonstrate practical applications of stacks.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Briefly describe the implementation in Python with examples of </a:t>
            </a:r>
            <a:r>
              <a:rPr lang="en">
                <a:solidFill>
                  <a:srgbClr val="188038"/>
                </a:solidFill>
                <a:latin typeface="Roboto Mono"/>
                <a:ea typeface="Roboto Mono"/>
                <a:cs typeface="Roboto Mono"/>
                <a:sym typeface="Roboto Mono"/>
              </a:rPr>
              <a:t>append()</a:t>
            </a:r>
            <a:r>
              <a:rPr lang="en">
                <a:solidFill>
                  <a:schemeClr val="dk1"/>
                </a:solidFill>
              </a:rPr>
              <a:t> and </a:t>
            </a:r>
            <a:r>
              <a:rPr lang="en">
                <a:solidFill>
                  <a:srgbClr val="188038"/>
                </a:solidFill>
                <a:latin typeface="Roboto Mono"/>
                <a:ea typeface="Roboto Mono"/>
                <a:cs typeface="Roboto Mono"/>
                <a:sym typeface="Roboto Mono"/>
              </a:rPr>
              <a:t>pop()</a:t>
            </a:r>
            <a:r>
              <a:rPr lang="en">
                <a:solidFill>
                  <a:schemeClr val="dk1"/>
                </a:solidFill>
              </a:rPr>
              <a:t> methods.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"Stacks are a data structure that follow the Last In, First Out principle, meaning the last element added to the stack is the first one to be removed. A good analogy is a stack of plates—you always remove the top plate first.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let’s talk about some common use cases. Stacks are perfect for scenarios like backtracking, such as undoing operations in an editor, reversing data like strings or arrays, or evaluating mathematical expressions.</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In Python, we implement stacks using lists. The </a:t>
            </a:r>
            <a:r>
              <a:rPr lang="en">
                <a:solidFill>
                  <a:srgbClr val="188038"/>
                </a:solidFill>
                <a:latin typeface="Roboto Mono"/>
                <a:ea typeface="Roboto Mono"/>
                <a:cs typeface="Roboto Mono"/>
                <a:sym typeface="Roboto Mono"/>
              </a:rPr>
              <a:t>append()</a:t>
            </a:r>
            <a:r>
              <a:rPr lang="en">
                <a:solidFill>
                  <a:schemeClr val="dk1"/>
                </a:solidFill>
              </a:rPr>
              <a:t> method is used to add an element to the stack, and </a:t>
            </a:r>
            <a:r>
              <a:rPr lang="en">
                <a:solidFill>
                  <a:srgbClr val="188038"/>
                </a:solidFill>
                <a:latin typeface="Roboto Mono"/>
                <a:ea typeface="Roboto Mono"/>
                <a:cs typeface="Roboto Mono"/>
                <a:sym typeface="Roboto Mono"/>
              </a:rPr>
              <a:t>pop()</a:t>
            </a:r>
            <a:r>
              <a:rPr lang="en">
                <a:solidFill>
                  <a:schemeClr val="dk1"/>
                </a:solidFill>
              </a:rPr>
              <a:t> removes the topmost element. We’ll see how this works in code shortly.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anyone think of an example where you might have used a stack, even outside of programming?"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explaining the Python implementation:</a:t>
            </a:r>
            <a:endParaRPr>
              <a:solidFill>
                <a:schemeClr val="dk1"/>
              </a:solidFill>
            </a:endParaRPr>
          </a:p>
          <a:p>
            <a:pPr indent="0" lvl="0" marL="0" rtl="0" algn="l">
              <a:spcBef>
                <a:spcPts val="1200"/>
              </a:spcBef>
              <a:spcAft>
                <a:spcPts val="0"/>
              </a:spcAft>
              <a:buNone/>
            </a:pPr>
            <a:r>
              <a:rPr lang="en">
                <a:solidFill>
                  <a:schemeClr val="dk1"/>
                </a:solidFill>
              </a:rPr>
              <a:t>Show a quick code example, like:</a:t>
            </a:r>
            <a:br>
              <a:rPr lang="en">
                <a:solidFill>
                  <a:schemeClr val="dk1"/>
                </a:solidFill>
              </a:rPr>
            </a:br>
            <a:r>
              <a:rPr lang="en">
                <a:solidFill>
                  <a:schemeClr val="dk1"/>
                </a:solidFill>
                <a:latin typeface="Consolas"/>
                <a:ea typeface="Consolas"/>
                <a:cs typeface="Consolas"/>
                <a:sym typeface="Consolas"/>
              </a:rPr>
              <a:t>stack =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stack.append(10)</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stack.append(20)</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print(stack.pop())  # Output: 20</a:t>
            </a:r>
            <a:endParaRPr>
              <a:solidFill>
                <a:schemeClr val="dk1"/>
              </a:solidFill>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rPr>
              <a:t>Pause and ask: "What do you think will happen if we call </a:t>
            </a:r>
            <a:r>
              <a:rPr lang="en">
                <a:solidFill>
                  <a:srgbClr val="188038"/>
                </a:solidFill>
                <a:latin typeface="Roboto Mono"/>
                <a:ea typeface="Roboto Mono"/>
                <a:cs typeface="Roboto Mono"/>
                <a:sym typeface="Roboto Mono"/>
              </a:rPr>
              <a:t>pop()</a:t>
            </a:r>
            <a:r>
              <a:rPr lang="en">
                <a:solidFill>
                  <a:schemeClr val="dk1"/>
                </a:solidFill>
              </a:rPr>
              <a:t> again?"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questions: "Does this make sense? Would you like me to explain any part again?"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36d21ca5c4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36d21ca5c4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difference between pop / peek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36d21ca5c4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36d21ca5c4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36d21ca5c4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36d21ca5c4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36d21ca5c4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36d21ca5c4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introduce the concept of queues, explain their use cases, and demonstrate their implementation in Python using the </a:t>
            </a:r>
            <a:r>
              <a:rPr lang="en">
                <a:solidFill>
                  <a:srgbClr val="188038"/>
                </a:solidFill>
                <a:latin typeface="Roboto Mono"/>
                <a:ea typeface="Roboto Mono"/>
                <a:cs typeface="Roboto Mono"/>
                <a:sym typeface="Roboto Mono"/>
              </a:rPr>
              <a:t>deque</a:t>
            </a:r>
            <a:r>
              <a:rPr lang="en">
                <a:solidFill>
                  <a:schemeClr val="dk1"/>
                </a:solidFill>
              </a:rPr>
              <a:t> class.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FIFO (First In, First Out) principle with a relatable example.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Discuss the use cases for queues in practical applications like task scheduling and breadth-first search (BFS).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a brief overview of how Python's </a:t>
            </a:r>
            <a:r>
              <a:rPr lang="en">
                <a:solidFill>
                  <a:srgbClr val="188038"/>
                </a:solidFill>
                <a:latin typeface="Roboto Mono"/>
                <a:ea typeface="Roboto Mono"/>
                <a:cs typeface="Roboto Mono"/>
                <a:sym typeface="Roboto Mono"/>
              </a:rPr>
              <a:t>deque</a:t>
            </a:r>
            <a:r>
              <a:rPr lang="en">
                <a:solidFill>
                  <a:schemeClr val="dk1"/>
                </a:solidFill>
              </a:rPr>
              <a:t> class is used to implement queues.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Queues are a data structure that operate on a First In, First Out principle, meaning the first element added is the first one to be removed. Think about a line at a movie theater—the first person in line is the first to get their ticket.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Queues are commonly used in task scheduling, where jobs need to be processed in the order they are received, and in algorithms like breadth-first search, where we explore nodes level by level.</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In Python, we use the </a:t>
            </a:r>
            <a:r>
              <a:rPr lang="en">
                <a:solidFill>
                  <a:srgbClr val="188038"/>
                </a:solidFill>
                <a:latin typeface="Roboto Mono"/>
                <a:ea typeface="Roboto Mono"/>
                <a:cs typeface="Roboto Mono"/>
                <a:sym typeface="Roboto Mono"/>
              </a:rPr>
              <a:t>deque</a:t>
            </a:r>
            <a:r>
              <a:rPr lang="en">
                <a:solidFill>
                  <a:schemeClr val="dk1"/>
                </a:solidFill>
              </a:rPr>
              <a:t> class from the </a:t>
            </a:r>
            <a:r>
              <a:rPr lang="en">
                <a:solidFill>
                  <a:srgbClr val="188038"/>
                </a:solidFill>
                <a:latin typeface="Roboto Mono"/>
                <a:ea typeface="Roboto Mono"/>
                <a:cs typeface="Roboto Mono"/>
                <a:sym typeface="Roboto Mono"/>
              </a:rPr>
              <a:t>collections</a:t>
            </a:r>
            <a:r>
              <a:rPr lang="en">
                <a:solidFill>
                  <a:schemeClr val="dk1"/>
                </a:solidFill>
              </a:rPr>
              <a:t> module to implement queues because it is optimized for adding and removing elements from both ends efficiently. Let’s look at a simple example in Python.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anyone think of other scenarios where a queue might be useful, either in programming or in real life?"</a:t>
            </a:r>
            <a:endParaRPr>
              <a:solidFill>
                <a:schemeClr val="dk1"/>
              </a:solidFill>
            </a:endParaRPr>
          </a:p>
          <a:p>
            <a:pPr indent="0" lvl="0" marL="0" rtl="0" algn="l">
              <a:spcBef>
                <a:spcPts val="1200"/>
              </a:spcBef>
              <a:spcAft>
                <a:spcPts val="0"/>
              </a:spcAft>
              <a:buNone/>
            </a:pPr>
            <a:r>
              <a:rPr lang="en">
                <a:solidFill>
                  <a:schemeClr val="dk1"/>
                </a:solidFill>
              </a:rPr>
              <a:t>Provide a quick Python example:</a:t>
            </a:r>
            <a:br>
              <a:rPr lang="en">
                <a:solidFill>
                  <a:schemeClr val="dk1"/>
                </a:solidFill>
              </a:rPr>
            </a:br>
            <a:r>
              <a:rPr lang="en">
                <a:solidFill>
                  <a:schemeClr val="dk1"/>
                </a:solidFill>
                <a:latin typeface="Consolas"/>
                <a:ea typeface="Consolas"/>
                <a:cs typeface="Consolas"/>
                <a:sym typeface="Consolas"/>
              </a:rPr>
              <a:t>from collections import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 =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queue.append(1)  # Enqueue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queue.append(2)</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print(queue.popleft())  # Dequeue: Output 1</a:t>
            </a:r>
            <a:endParaRPr>
              <a:solidFill>
                <a:schemeClr val="dk1"/>
              </a:solidFill>
              <a:latin typeface="Consolas"/>
              <a:ea typeface="Consolas"/>
              <a:cs typeface="Consolas"/>
              <a:sym typeface="Consolas"/>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latin typeface="Consolas"/>
                <a:ea typeface="Consolas"/>
                <a:cs typeface="Consolas"/>
                <a:sym typeface="Consolas"/>
              </a:rPr>
              <a:t>After showing the code, ask: "Wh</a:t>
            </a:r>
            <a:r>
              <a:rPr lang="en">
                <a:solidFill>
                  <a:schemeClr val="dk1"/>
                </a:solidFill>
              </a:rPr>
              <a:t>at do you think will happen if we print the queue now? Why?"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questions and discussion about the differences between stacks and queues: "What makes queues different from stacks, and why would we use one over the other?"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36d21ca5c4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36d21ca5c4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1482a66c09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1482a66c09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introduce the concept of queues, explain their use cases, and demonstrate their implementation in Python using the </a:t>
            </a:r>
            <a:r>
              <a:rPr lang="en">
                <a:solidFill>
                  <a:srgbClr val="188038"/>
                </a:solidFill>
                <a:latin typeface="Roboto Mono"/>
                <a:ea typeface="Roboto Mono"/>
                <a:cs typeface="Roboto Mono"/>
                <a:sym typeface="Roboto Mono"/>
              </a:rPr>
              <a:t>deque</a:t>
            </a:r>
            <a:r>
              <a:rPr lang="en">
                <a:solidFill>
                  <a:schemeClr val="dk1"/>
                </a:solidFill>
              </a:rPr>
              <a:t> class.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FIFO (First In, First Out) principle with a relatable example.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Discuss the use cases for queues in practical applications like task scheduling and breadth-first search (BFS).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a brief overview of how Python's </a:t>
            </a:r>
            <a:r>
              <a:rPr lang="en">
                <a:solidFill>
                  <a:srgbClr val="188038"/>
                </a:solidFill>
                <a:latin typeface="Roboto Mono"/>
                <a:ea typeface="Roboto Mono"/>
                <a:cs typeface="Roboto Mono"/>
                <a:sym typeface="Roboto Mono"/>
              </a:rPr>
              <a:t>deque</a:t>
            </a:r>
            <a:r>
              <a:rPr lang="en">
                <a:solidFill>
                  <a:schemeClr val="dk1"/>
                </a:solidFill>
              </a:rPr>
              <a:t> class is used to implement queues.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Queues are a data structure that operate on a First In, First Out principle, meaning the first element added is the first one to be removed. Think about a line at a movie theater—the first person in line is the first to get their ticket.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Queues are commonly used in task scheduling, where jobs need to be processed in the order they are received, and in algorithms like breadth-first search, where we explore nodes level by level.</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In Python, we use the </a:t>
            </a:r>
            <a:r>
              <a:rPr lang="en">
                <a:solidFill>
                  <a:srgbClr val="188038"/>
                </a:solidFill>
                <a:latin typeface="Roboto Mono"/>
                <a:ea typeface="Roboto Mono"/>
                <a:cs typeface="Roboto Mono"/>
                <a:sym typeface="Roboto Mono"/>
              </a:rPr>
              <a:t>deque</a:t>
            </a:r>
            <a:r>
              <a:rPr lang="en">
                <a:solidFill>
                  <a:schemeClr val="dk1"/>
                </a:solidFill>
              </a:rPr>
              <a:t> class from the </a:t>
            </a:r>
            <a:r>
              <a:rPr lang="en">
                <a:solidFill>
                  <a:srgbClr val="188038"/>
                </a:solidFill>
                <a:latin typeface="Roboto Mono"/>
                <a:ea typeface="Roboto Mono"/>
                <a:cs typeface="Roboto Mono"/>
                <a:sym typeface="Roboto Mono"/>
              </a:rPr>
              <a:t>collections</a:t>
            </a:r>
            <a:r>
              <a:rPr lang="en">
                <a:solidFill>
                  <a:schemeClr val="dk1"/>
                </a:solidFill>
              </a:rPr>
              <a:t> module to implement queues because it is optimized for adding and removing elements from both ends efficiently. Let’s look at a simple example in Python.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anyone think of other scenarios where a queue might be useful, either in programming or in real life?"</a:t>
            </a:r>
            <a:endParaRPr>
              <a:solidFill>
                <a:schemeClr val="dk1"/>
              </a:solidFill>
            </a:endParaRPr>
          </a:p>
          <a:p>
            <a:pPr indent="0" lvl="0" marL="0" rtl="0" algn="l">
              <a:spcBef>
                <a:spcPts val="1200"/>
              </a:spcBef>
              <a:spcAft>
                <a:spcPts val="0"/>
              </a:spcAft>
              <a:buNone/>
            </a:pPr>
            <a:r>
              <a:rPr lang="en">
                <a:solidFill>
                  <a:schemeClr val="dk1"/>
                </a:solidFill>
              </a:rPr>
              <a:t>Provide a quick Python example:</a:t>
            </a:r>
            <a:br>
              <a:rPr lang="en">
                <a:solidFill>
                  <a:schemeClr val="dk1"/>
                </a:solidFill>
              </a:rPr>
            </a:br>
            <a:r>
              <a:rPr lang="en">
                <a:solidFill>
                  <a:schemeClr val="dk1"/>
                </a:solidFill>
                <a:latin typeface="Consolas"/>
                <a:ea typeface="Consolas"/>
                <a:cs typeface="Consolas"/>
                <a:sym typeface="Consolas"/>
              </a:rPr>
              <a:t>from collections import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 =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queue.append(1)  # Enqueue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queue.append(2)</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print(queue.popleft())  # Dequeue: Output 1</a:t>
            </a:r>
            <a:endParaRPr>
              <a:solidFill>
                <a:schemeClr val="dk1"/>
              </a:solidFill>
              <a:latin typeface="Consolas"/>
              <a:ea typeface="Consolas"/>
              <a:cs typeface="Consolas"/>
              <a:sym typeface="Consolas"/>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latin typeface="Consolas"/>
                <a:ea typeface="Consolas"/>
                <a:cs typeface="Consolas"/>
                <a:sym typeface="Consolas"/>
              </a:rPr>
              <a:t>After showing the code, ask: "Wh</a:t>
            </a:r>
            <a:r>
              <a:rPr lang="en">
                <a:solidFill>
                  <a:schemeClr val="dk1"/>
                </a:solidFill>
              </a:rPr>
              <a:t>at do you think will happen if we print the queue now? Why?"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questions and discussion about the differences between stacks and queues: "What makes queues different from stacks, and why would we use one over the other?"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36d21ca5c4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36d21ca5c4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800"/>
              </a:spcBef>
              <a:spcAft>
                <a:spcPts val="0"/>
              </a:spcAft>
              <a:buClr>
                <a:schemeClr val="dk1"/>
              </a:buClr>
              <a:buSzPts val="1150"/>
              <a:buAutoNum type="arabicPeriod"/>
            </a:pPr>
            <a:r>
              <a:rPr lang="en" sz="1150">
                <a:solidFill>
                  <a:schemeClr val="dk1"/>
                </a:solidFill>
                <a:highlight>
                  <a:srgbClr val="FFFFFF"/>
                </a:highlight>
              </a:rPr>
              <a:t>The </a:t>
            </a:r>
            <a:r>
              <a:rPr lang="en" sz="1000">
                <a:solidFill>
                  <a:srgbClr val="1B1C57"/>
                </a:solidFill>
                <a:highlight>
                  <a:srgbClr val="F8F8F8"/>
                </a:highlight>
                <a:latin typeface="Consolas"/>
                <a:ea typeface="Consolas"/>
                <a:cs typeface="Consolas"/>
                <a:sym typeface="Consolas"/>
              </a:rPr>
              <a:t>deque</a:t>
            </a:r>
            <a:r>
              <a:rPr lang="en" sz="1150">
                <a:solidFill>
                  <a:schemeClr val="dk1"/>
                </a:solidFill>
                <a:highlight>
                  <a:srgbClr val="FFFFFF"/>
                </a:highlight>
              </a:rPr>
              <a:t> is a </a:t>
            </a:r>
            <a:r>
              <a:rPr b="1" lang="en" sz="1150">
                <a:solidFill>
                  <a:schemeClr val="dk1"/>
                </a:solidFill>
                <a:highlight>
                  <a:srgbClr val="FFFFFF"/>
                </a:highlight>
              </a:rPr>
              <a:t>class</a:t>
            </a:r>
            <a:r>
              <a:rPr lang="en" sz="1150">
                <a:solidFill>
                  <a:schemeClr val="dk1"/>
                </a:solidFill>
                <a:highlight>
                  <a:srgbClr val="FFFFFF"/>
                </a:highlight>
              </a:rPr>
              <a:t> or custom data type that is part of the </a:t>
            </a:r>
            <a:r>
              <a:rPr lang="en" sz="1000">
                <a:solidFill>
                  <a:srgbClr val="1B1C57"/>
                </a:solidFill>
                <a:highlight>
                  <a:srgbClr val="F8F8F8"/>
                </a:highlight>
                <a:latin typeface="Consolas"/>
                <a:ea typeface="Consolas"/>
                <a:cs typeface="Consolas"/>
                <a:sym typeface="Consolas"/>
              </a:rPr>
              <a:t>collections</a:t>
            </a:r>
            <a:r>
              <a:rPr lang="en" sz="1150">
                <a:solidFill>
                  <a:schemeClr val="dk1"/>
                </a:solidFill>
                <a:highlight>
                  <a:srgbClr val="FFFFFF"/>
                </a:highlight>
              </a:rPr>
              <a:t> library in Python. A library is a collection of pre-written code that we can import into our own programs. Importing gives us access to use the classes, functions, etc. defined inside the library.</a:t>
            </a:r>
            <a:endParaRPr sz="1150">
              <a:solidFill>
                <a:schemeClr val="dk1"/>
              </a:solidFill>
              <a:highlight>
                <a:srgbClr val="FFFFFF"/>
              </a:highlight>
            </a:endParaRPr>
          </a:p>
          <a:p>
            <a:pPr indent="-301625" lvl="0" marL="457200" rtl="0" algn="l">
              <a:lnSpc>
                <a:spcPct val="115000"/>
              </a:lnSpc>
              <a:spcBef>
                <a:spcPts val="0"/>
              </a:spcBef>
              <a:spcAft>
                <a:spcPts val="0"/>
              </a:spcAft>
              <a:buClr>
                <a:schemeClr val="dk1"/>
              </a:buClr>
              <a:buSzPts val="1150"/>
              <a:buAutoNum type="arabicPeriod"/>
            </a:pPr>
            <a:r>
              <a:rPr lang="en" sz="1150">
                <a:solidFill>
                  <a:schemeClr val="dk1"/>
                </a:solidFill>
                <a:highlight>
                  <a:srgbClr val="FFFFFF"/>
                </a:highlight>
              </a:rPr>
              <a:t>Create a new instance of the </a:t>
            </a:r>
            <a:r>
              <a:rPr lang="en" sz="1000">
                <a:solidFill>
                  <a:srgbClr val="1B1C57"/>
                </a:solidFill>
                <a:highlight>
                  <a:srgbClr val="F8F8F8"/>
                </a:highlight>
                <a:latin typeface="Consolas"/>
                <a:ea typeface="Consolas"/>
                <a:cs typeface="Consolas"/>
                <a:sym typeface="Consolas"/>
              </a:rPr>
              <a:t>deque</a:t>
            </a:r>
            <a:r>
              <a:rPr lang="en" sz="1150">
                <a:solidFill>
                  <a:schemeClr val="dk1"/>
                </a:solidFill>
                <a:highlight>
                  <a:srgbClr val="FFFFFF"/>
                </a:highlight>
              </a:rPr>
              <a:t> class by assigning a variable to </a:t>
            </a:r>
            <a:r>
              <a:rPr lang="en" sz="1000">
                <a:solidFill>
                  <a:srgbClr val="1B1C57"/>
                </a:solidFill>
                <a:highlight>
                  <a:srgbClr val="F8F8F8"/>
                </a:highlight>
                <a:latin typeface="Consolas"/>
                <a:ea typeface="Consolas"/>
                <a:cs typeface="Consolas"/>
                <a:sym typeface="Consolas"/>
              </a:rPr>
              <a:t>deque</a:t>
            </a:r>
            <a:r>
              <a:rPr lang="en" sz="1150">
                <a:solidFill>
                  <a:schemeClr val="dk1"/>
                </a:solidFill>
                <a:highlight>
                  <a:srgbClr val="FFFFFF"/>
                </a:highlight>
              </a:rPr>
              <a:t> followed by parentheses. If you are unfamiliar with object oriented programming (OOP), this just means we create a new queue.</a:t>
            </a:r>
            <a:endParaRPr sz="1150">
              <a:solidFill>
                <a:schemeClr val="dk1"/>
              </a:solidFill>
              <a:highlight>
                <a:srgbClr val="FFFFFF"/>
              </a:highlight>
            </a:endParaRPr>
          </a:p>
          <a:p>
            <a:pPr indent="0" lvl="0" marL="0" rtl="0" algn="l">
              <a:spcBef>
                <a:spcPts val="16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36d21ca5c4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36d21ca5c4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139d050d8e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139d050d8e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set the tone for the session and introduce the topic of Stacks &amp; Queues.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Greet students warmly and encourage them to turn on their cameras for better engagement.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Welcome to Week 3 of TIP102! Today, we’ll be diving into two key data structures: Stacks and Queues. These structures are foundational tools for solving many algorithmic problems.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36d21ca5c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36d21ca5c4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introduce the concept of queues, explain their use cases, and demonstrate their implementation in Python using the </a:t>
            </a:r>
            <a:r>
              <a:rPr lang="en">
                <a:solidFill>
                  <a:srgbClr val="188038"/>
                </a:solidFill>
                <a:latin typeface="Roboto Mono"/>
                <a:ea typeface="Roboto Mono"/>
                <a:cs typeface="Roboto Mono"/>
                <a:sym typeface="Roboto Mono"/>
              </a:rPr>
              <a:t>deque</a:t>
            </a:r>
            <a:r>
              <a:rPr lang="en">
                <a:solidFill>
                  <a:schemeClr val="dk1"/>
                </a:solidFill>
              </a:rPr>
              <a:t> class.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FIFO (First In, First Out) principle with a relatable example.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Discuss the use cases for queues in practical applications like task scheduling and breadth-first search (BFS).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a brief overview of how Python's </a:t>
            </a:r>
            <a:r>
              <a:rPr lang="en">
                <a:solidFill>
                  <a:srgbClr val="188038"/>
                </a:solidFill>
                <a:latin typeface="Roboto Mono"/>
                <a:ea typeface="Roboto Mono"/>
                <a:cs typeface="Roboto Mono"/>
                <a:sym typeface="Roboto Mono"/>
              </a:rPr>
              <a:t>deque</a:t>
            </a:r>
            <a:r>
              <a:rPr lang="en">
                <a:solidFill>
                  <a:schemeClr val="dk1"/>
                </a:solidFill>
              </a:rPr>
              <a:t> class is used to implement queues.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Queues are a data structure that operate on a First In, First Out principle, meaning the first element added is the first one to be removed. Think about a line at a movie theater—the first person in line is the first to get their ticket.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Queues are commonly used in task scheduling, where jobs need to be processed in the order they are received, and in algorithms like breadth-first search, where we explore nodes level by level.</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In Python, we use the </a:t>
            </a:r>
            <a:r>
              <a:rPr lang="en">
                <a:solidFill>
                  <a:srgbClr val="188038"/>
                </a:solidFill>
                <a:latin typeface="Roboto Mono"/>
                <a:ea typeface="Roboto Mono"/>
                <a:cs typeface="Roboto Mono"/>
                <a:sym typeface="Roboto Mono"/>
              </a:rPr>
              <a:t>deque</a:t>
            </a:r>
            <a:r>
              <a:rPr lang="en">
                <a:solidFill>
                  <a:schemeClr val="dk1"/>
                </a:solidFill>
              </a:rPr>
              <a:t> class from the </a:t>
            </a:r>
            <a:r>
              <a:rPr lang="en">
                <a:solidFill>
                  <a:srgbClr val="188038"/>
                </a:solidFill>
                <a:latin typeface="Roboto Mono"/>
                <a:ea typeface="Roboto Mono"/>
                <a:cs typeface="Roboto Mono"/>
                <a:sym typeface="Roboto Mono"/>
              </a:rPr>
              <a:t>collections</a:t>
            </a:r>
            <a:r>
              <a:rPr lang="en">
                <a:solidFill>
                  <a:schemeClr val="dk1"/>
                </a:solidFill>
              </a:rPr>
              <a:t> module to implement queues because it is optimized for adding and removing elements from both ends efficiently. Let’s look at a simple example in Python.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anyone think of other scenarios where a queue might be useful, either in programming or in real life?"</a:t>
            </a:r>
            <a:endParaRPr>
              <a:solidFill>
                <a:schemeClr val="dk1"/>
              </a:solidFill>
            </a:endParaRPr>
          </a:p>
          <a:p>
            <a:pPr indent="0" lvl="0" marL="0" rtl="0" algn="l">
              <a:spcBef>
                <a:spcPts val="1200"/>
              </a:spcBef>
              <a:spcAft>
                <a:spcPts val="0"/>
              </a:spcAft>
              <a:buNone/>
            </a:pPr>
            <a:r>
              <a:rPr lang="en">
                <a:solidFill>
                  <a:schemeClr val="dk1"/>
                </a:solidFill>
              </a:rPr>
              <a:t>Provide a quick Python example:</a:t>
            </a:r>
            <a:br>
              <a:rPr lang="en">
                <a:solidFill>
                  <a:schemeClr val="dk1"/>
                </a:solidFill>
              </a:rPr>
            </a:br>
            <a:r>
              <a:rPr lang="en">
                <a:solidFill>
                  <a:schemeClr val="dk1"/>
                </a:solidFill>
                <a:latin typeface="Consolas"/>
                <a:ea typeface="Consolas"/>
                <a:cs typeface="Consolas"/>
                <a:sym typeface="Consolas"/>
              </a:rPr>
              <a:t>from collections import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 =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queue.append(1)  # Enqueue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queue.append(2)</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print(queue.popleft())  # Dequeue: Output 1</a:t>
            </a:r>
            <a:endParaRPr>
              <a:solidFill>
                <a:schemeClr val="dk1"/>
              </a:solidFill>
              <a:latin typeface="Consolas"/>
              <a:ea typeface="Consolas"/>
              <a:cs typeface="Consolas"/>
              <a:sym typeface="Consolas"/>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latin typeface="Consolas"/>
                <a:ea typeface="Consolas"/>
                <a:cs typeface="Consolas"/>
                <a:sym typeface="Consolas"/>
              </a:rPr>
              <a:t>After showing the code, ask: "Wh</a:t>
            </a:r>
            <a:r>
              <a:rPr lang="en">
                <a:solidFill>
                  <a:schemeClr val="dk1"/>
                </a:solidFill>
              </a:rPr>
              <a:t>at do you think will happen if we print the queue now? Why?"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questions and discussion about the differences between stacks and queues: "What makes queues different from stacks, and why would we use one over the other?"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36d21ca5c4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36d21ca5c4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introduce the concept of queues, explain their use cases, and demonstrate their implementation in Python using the </a:t>
            </a:r>
            <a:r>
              <a:rPr lang="en">
                <a:solidFill>
                  <a:srgbClr val="188038"/>
                </a:solidFill>
                <a:latin typeface="Roboto Mono"/>
                <a:ea typeface="Roboto Mono"/>
                <a:cs typeface="Roboto Mono"/>
                <a:sym typeface="Roboto Mono"/>
              </a:rPr>
              <a:t>deque</a:t>
            </a:r>
            <a:r>
              <a:rPr lang="en">
                <a:solidFill>
                  <a:schemeClr val="dk1"/>
                </a:solidFill>
              </a:rPr>
              <a:t> class.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FIFO (First In, First Out) principle with a relatable example.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Discuss the use cases for queues in practical applications like task scheduling and breadth-first search (BFS).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a brief overview of how Python's </a:t>
            </a:r>
            <a:r>
              <a:rPr lang="en">
                <a:solidFill>
                  <a:srgbClr val="188038"/>
                </a:solidFill>
                <a:latin typeface="Roboto Mono"/>
                <a:ea typeface="Roboto Mono"/>
                <a:cs typeface="Roboto Mono"/>
                <a:sym typeface="Roboto Mono"/>
              </a:rPr>
              <a:t>deque</a:t>
            </a:r>
            <a:r>
              <a:rPr lang="en">
                <a:solidFill>
                  <a:schemeClr val="dk1"/>
                </a:solidFill>
              </a:rPr>
              <a:t> class is used to implement queues.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Queues are a data structure that operate on a First In, First Out principle, meaning the first element added is the first one to be removed. Think about a line at a movie theater—the first person in line is the first to get their ticket.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Queues are commonly used in task scheduling, where jobs need to be processed in the order they are received, and in algorithms like breadth-first search, where we explore nodes level by level.</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In Python, we use the </a:t>
            </a:r>
            <a:r>
              <a:rPr lang="en">
                <a:solidFill>
                  <a:srgbClr val="188038"/>
                </a:solidFill>
                <a:latin typeface="Roboto Mono"/>
                <a:ea typeface="Roboto Mono"/>
                <a:cs typeface="Roboto Mono"/>
                <a:sym typeface="Roboto Mono"/>
              </a:rPr>
              <a:t>deque</a:t>
            </a:r>
            <a:r>
              <a:rPr lang="en">
                <a:solidFill>
                  <a:schemeClr val="dk1"/>
                </a:solidFill>
              </a:rPr>
              <a:t> class from the </a:t>
            </a:r>
            <a:r>
              <a:rPr lang="en">
                <a:solidFill>
                  <a:srgbClr val="188038"/>
                </a:solidFill>
                <a:latin typeface="Roboto Mono"/>
                <a:ea typeface="Roboto Mono"/>
                <a:cs typeface="Roboto Mono"/>
                <a:sym typeface="Roboto Mono"/>
              </a:rPr>
              <a:t>collections</a:t>
            </a:r>
            <a:r>
              <a:rPr lang="en">
                <a:solidFill>
                  <a:schemeClr val="dk1"/>
                </a:solidFill>
              </a:rPr>
              <a:t> module to implement queues because it is optimized for adding and removing elements from both ends efficiently. Let’s look at a simple example in Python.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anyone think of other scenarios where a queue might be useful, either in programming or in real life?"</a:t>
            </a:r>
            <a:endParaRPr>
              <a:solidFill>
                <a:schemeClr val="dk1"/>
              </a:solidFill>
            </a:endParaRPr>
          </a:p>
          <a:p>
            <a:pPr indent="0" lvl="0" marL="0" rtl="0" algn="l">
              <a:spcBef>
                <a:spcPts val="1200"/>
              </a:spcBef>
              <a:spcAft>
                <a:spcPts val="0"/>
              </a:spcAft>
              <a:buNone/>
            </a:pPr>
            <a:r>
              <a:rPr lang="en">
                <a:solidFill>
                  <a:schemeClr val="dk1"/>
                </a:solidFill>
              </a:rPr>
              <a:t>Provide a quick Python example:</a:t>
            </a:r>
            <a:br>
              <a:rPr lang="en">
                <a:solidFill>
                  <a:schemeClr val="dk1"/>
                </a:solidFill>
              </a:rPr>
            </a:br>
            <a:r>
              <a:rPr lang="en">
                <a:solidFill>
                  <a:schemeClr val="dk1"/>
                </a:solidFill>
                <a:latin typeface="Consolas"/>
                <a:ea typeface="Consolas"/>
                <a:cs typeface="Consolas"/>
                <a:sym typeface="Consolas"/>
              </a:rPr>
              <a:t>from collections import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 =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queue.append(1)  # Enqueue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queue.append(2)</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print(queue.popleft())  # Dequeue: Output 1</a:t>
            </a:r>
            <a:endParaRPr>
              <a:solidFill>
                <a:schemeClr val="dk1"/>
              </a:solidFill>
              <a:latin typeface="Consolas"/>
              <a:ea typeface="Consolas"/>
              <a:cs typeface="Consolas"/>
              <a:sym typeface="Consolas"/>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latin typeface="Consolas"/>
                <a:ea typeface="Consolas"/>
                <a:cs typeface="Consolas"/>
                <a:sym typeface="Consolas"/>
              </a:rPr>
              <a:t>After showing the code, ask: "Wh</a:t>
            </a:r>
            <a:r>
              <a:rPr lang="en">
                <a:solidFill>
                  <a:schemeClr val="dk1"/>
                </a:solidFill>
              </a:rPr>
              <a:t>at do you think will happen if we print the queue now? Why?"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questions and discussion about the differences between stacks and queues: "What makes queues different from stacks, and why would we use one over the other?"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36d21ca5c4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36d21ca5c4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1789a76228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1789a76228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guide students in understanding the fundamental characteristics of stacks by using the cheat sheet as a resource and encouraging them to observe and ask questions.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Prompt students to open the </a:t>
            </a:r>
            <a:r>
              <a:rPr b="1" lang="en">
                <a:solidFill>
                  <a:schemeClr val="dk1"/>
                </a:solidFill>
              </a:rPr>
              <a:t>Unit 3 Cheat Sheet</a:t>
            </a:r>
            <a:r>
              <a:rPr lang="en">
                <a:solidFill>
                  <a:schemeClr val="dk1"/>
                </a:solidFill>
              </a:rPr>
              <a:t> and review the section on stacks.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Facilitate a discussion by asking students to share their observations and questions based on the cheat sheet.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follow-up questions to clarify concepts and address misconceptions.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Take a moment to open the Unit 3 Cheat Sheet and find the section on stacks. As you read through the description and examples, think about what stands out to you. For example, why do you think we refer to this data structure as a stack?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let’s reflect together: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do you notice about how stacks operate?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do you wonder? Are there any parts that seem unclear or spark your curiosity?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instance, you might notice that stacks follow a 'Last In, First Out' principle. Can anyone think of a real-life analogy for this? For example, think about a stack of plates in a cafeteria.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Encourage students to share their thoughts in the chat or by unmuting their microphones: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patterns or keywords jump out at you from the cheat sheet description?"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do you think the push and pop operations mean in this context?"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clarifying explanations if needed. For example, if a student is confused about the LIFO concept, relate it back to the plate stack analogy.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Normalize any confusion by saying, "Great question! This is a tricky concept at first, but as we work through examples, it’ll make more sense."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key points from the cheat sheet, such as how stacks are often implemented using arrays or linked lists in programming.</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1789a76228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1789a76228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deepen students' understanding of queues by exploring their characteristics, use cases, and implementation details through the Unit 3 Cheat Sheet.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Direct students to the </a:t>
            </a:r>
            <a:r>
              <a:rPr b="1" lang="en">
                <a:solidFill>
                  <a:schemeClr val="dk1"/>
                </a:solidFill>
              </a:rPr>
              <a:t>Unit 3 Cheat Sheet</a:t>
            </a:r>
            <a:r>
              <a:rPr lang="en">
                <a:solidFill>
                  <a:schemeClr val="dk1"/>
                </a:solidFill>
              </a:rPr>
              <a:t> and ask them to locate the section on queues.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Facilitate a conversation around their observations and questions about the material.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explanations for any concepts that might seem unclear.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take a moment to review the section on queues in the Unit 3 Cheat Sheet. As you read through it, consider the characteristics and examples provided. Think about how queues might differ from stacks or other data structures you know.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guide our discussion, let’s answer these two questions: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do you notice about queues?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do you wonder about queues?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you might notice that queues operate on a 'First In, First Out' (FIFO) principle. What are some real-world examples of this behavior? Perhaps a line at the grocery store? Let’s hear your thoughts!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Encourage students to share their insights in the chat or out loud: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stands out to you about the enqueue and dequeue operations?"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do you think the term 'queue' is used for this data 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Address potential misconceptions, such as confusing queues with stacks, by emphasizing the FIFO vs. LIFO distinction.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interactive follow-ups: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anyone think of a situation where a queue would be better than a stack? Why?"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might we use the </a:t>
            </a:r>
            <a:r>
              <a:rPr lang="en">
                <a:solidFill>
                  <a:srgbClr val="188038"/>
                </a:solidFill>
                <a:latin typeface="Roboto Mono"/>
                <a:ea typeface="Roboto Mono"/>
                <a:cs typeface="Roboto Mono"/>
                <a:sym typeface="Roboto Mono"/>
              </a:rPr>
              <a:t>deque</a:t>
            </a:r>
            <a:r>
              <a:rPr lang="en">
                <a:solidFill>
                  <a:schemeClr val="dk1"/>
                </a:solidFill>
              </a:rPr>
              <a:t> class in Python to implement a queue instead of a regular list?"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1482a66c09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1482a66c09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demonstrate the </a:t>
            </a:r>
            <a:r>
              <a:rPr b="1" lang="en">
                <a:solidFill>
                  <a:schemeClr val="dk1"/>
                </a:solidFill>
              </a:rPr>
              <a:t>Understand</a:t>
            </a:r>
            <a:r>
              <a:rPr lang="en">
                <a:solidFill>
                  <a:schemeClr val="dk1"/>
                </a:solidFill>
              </a:rPr>
              <a:t>, </a:t>
            </a:r>
            <a:r>
              <a:rPr b="1" lang="en">
                <a:solidFill>
                  <a:schemeClr val="dk1"/>
                </a:solidFill>
              </a:rPr>
              <a:t>Plan</a:t>
            </a:r>
            <a:r>
              <a:rPr lang="en">
                <a:solidFill>
                  <a:schemeClr val="dk1"/>
                </a:solidFill>
              </a:rPr>
              <a:t>, and </a:t>
            </a:r>
            <a:r>
              <a:rPr b="1" lang="en">
                <a:solidFill>
                  <a:schemeClr val="dk1"/>
                </a:solidFill>
              </a:rPr>
              <a:t>Implement</a:t>
            </a:r>
            <a:r>
              <a:rPr lang="en">
                <a:solidFill>
                  <a:schemeClr val="dk1"/>
                </a:solidFill>
              </a:rPr>
              <a:t> steps of the UMPIRE strategy for solving the problem of checking balanced parentheses. Focus on clearly explaining the problem requirements, designing a solution, and beginning the implementation process.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a:t>
            </a:r>
            <a:r>
              <a:rPr b="1" lang="en">
                <a:solidFill>
                  <a:schemeClr val="dk1"/>
                </a:solidFill>
              </a:rPr>
              <a:t>Understand</a:t>
            </a:r>
            <a:r>
              <a:rPr lang="en">
                <a:solidFill>
                  <a:schemeClr val="dk1"/>
                </a:solidFill>
              </a:rPr>
              <a:t>, </a:t>
            </a:r>
            <a:r>
              <a:rPr b="1" lang="en">
                <a:solidFill>
                  <a:schemeClr val="dk1"/>
                </a:solidFill>
              </a:rPr>
              <a:t>Plan</a:t>
            </a:r>
            <a:r>
              <a:rPr lang="en">
                <a:solidFill>
                  <a:schemeClr val="dk1"/>
                </a:solidFill>
              </a:rPr>
              <a:t>, and </a:t>
            </a:r>
            <a:r>
              <a:rPr b="1" lang="en">
                <a:solidFill>
                  <a:schemeClr val="dk1"/>
                </a:solidFill>
              </a:rPr>
              <a:t>Implement</a:t>
            </a:r>
            <a:r>
              <a:rPr lang="en">
                <a:solidFill>
                  <a:schemeClr val="dk1"/>
                </a:solidFill>
              </a:rPr>
              <a:t> steps: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Understand</a:t>
            </a:r>
            <a:r>
              <a:rPr lang="en">
                <a:solidFill>
                  <a:schemeClr val="dk1"/>
                </a:solidFill>
              </a:rPr>
              <a:t>: Break down the problem and clarify the input/output.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Plan</a:t>
            </a:r>
            <a:r>
              <a:rPr lang="en">
                <a:solidFill>
                  <a:schemeClr val="dk1"/>
                </a:solidFill>
              </a:rPr>
              <a:t>: Write out pseudocode for the solution using a stack.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Implement</a:t>
            </a:r>
            <a:r>
              <a:rPr lang="en">
                <a:solidFill>
                  <a:schemeClr val="dk1"/>
                </a:solidFill>
              </a:rPr>
              <a:t>: Start coding the solution and test with one of the provided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Engage students by asking questions and incorporating their feedback during planning and coding.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Understand:</a:t>
            </a:r>
            <a:endParaRPr b="1">
              <a:solidFill>
                <a:schemeClr val="dk1"/>
              </a:solidFill>
            </a:endParaRPr>
          </a:p>
          <a:p>
            <a:pPr indent="-298450" lvl="0" marL="457200" rtl="0" algn="l">
              <a:lnSpc>
                <a:spcPct val="115000"/>
              </a:lnSpc>
              <a:spcBef>
                <a:spcPts val="1200"/>
              </a:spcBef>
              <a:spcAft>
                <a:spcPts val="0"/>
              </a:spcAft>
              <a:buSzPts val="1100"/>
              <a:buChar char="●"/>
            </a:pPr>
            <a:r>
              <a:rPr lang="en">
                <a:solidFill>
                  <a:schemeClr val="dk1"/>
                </a:solidFill>
              </a:rPr>
              <a:t>Let’s start by making sure we fully understand the problem. Our input is a string containing only parentheses, and our output is a boolean: </a:t>
            </a:r>
            <a:r>
              <a:rPr lang="en">
                <a:solidFill>
                  <a:srgbClr val="188038"/>
                </a:solidFill>
                <a:latin typeface="Roboto Mono"/>
                <a:ea typeface="Roboto Mono"/>
                <a:cs typeface="Roboto Mono"/>
                <a:sym typeface="Roboto Mono"/>
              </a:rPr>
              <a:t>True</a:t>
            </a:r>
            <a:r>
              <a:rPr lang="en">
                <a:solidFill>
                  <a:schemeClr val="dk1"/>
                </a:solidFill>
              </a:rPr>
              <a:t> if the parentheses are balanced and in the correct order, </a:t>
            </a:r>
            <a:r>
              <a:rPr lang="en">
                <a:solidFill>
                  <a:srgbClr val="188038"/>
                </a:solidFill>
                <a:latin typeface="Roboto Mono"/>
                <a:ea typeface="Roboto Mono"/>
                <a:cs typeface="Roboto Mono"/>
                <a:sym typeface="Roboto Mono"/>
              </a:rPr>
              <a:t>False</a:t>
            </a:r>
            <a:r>
              <a:rPr lang="en">
                <a:solidFill>
                  <a:schemeClr val="dk1"/>
                </a:solidFill>
              </a:rPr>
              <a:t> otherwise.</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For example, if the input is </a:t>
            </a:r>
            <a:r>
              <a:rPr lang="en">
                <a:solidFill>
                  <a:srgbClr val="188038"/>
                </a:solidFill>
                <a:latin typeface="Roboto Mono"/>
                <a:ea typeface="Roboto Mono"/>
                <a:cs typeface="Roboto Mono"/>
                <a:sym typeface="Roboto Mono"/>
              </a:rPr>
              <a:t>"(())"</a:t>
            </a:r>
            <a:r>
              <a:rPr lang="en">
                <a:solidFill>
                  <a:schemeClr val="dk1"/>
                </a:solidFill>
              </a:rPr>
              <a:t>, it should return </a:t>
            </a:r>
            <a:r>
              <a:rPr lang="en">
                <a:solidFill>
                  <a:srgbClr val="188038"/>
                </a:solidFill>
                <a:latin typeface="Roboto Mono"/>
                <a:ea typeface="Roboto Mono"/>
                <a:cs typeface="Roboto Mono"/>
                <a:sym typeface="Roboto Mono"/>
              </a:rPr>
              <a:t>True</a:t>
            </a:r>
            <a:r>
              <a:rPr lang="en">
                <a:solidFill>
                  <a:schemeClr val="dk1"/>
                </a:solidFill>
              </a:rPr>
              <a:t>, because every opening parenthesis has a corresponding closing one. But if the input is </a:t>
            </a:r>
            <a:r>
              <a:rPr lang="en">
                <a:solidFill>
                  <a:srgbClr val="188038"/>
                </a:solidFill>
                <a:latin typeface="Roboto Mono"/>
                <a:ea typeface="Roboto Mono"/>
                <a:cs typeface="Roboto Mono"/>
                <a:sym typeface="Roboto Mono"/>
              </a:rPr>
              <a:t>"(()"</a:t>
            </a:r>
            <a:r>
              <a:rPr lang="en">
                <a:solidFill>
                  <a:schemeClr val="dk1"/>
                </a:solidFill>
              </a:rPr>
              <a:t>, it should return </a:t>
            </a:r>
            <a:r>
              <a:rPr lang="en">
                <a:solidFill>
                  <a:srgbClr val="188038"/>
                </a:solidFill>
                <a:latin typeface="Roboto Mono"/>
                <a:ea typeface="Roboto Mono"/>
                <a:cs typeface="Roboto Mono"/>
                <a:sym typeface="Roboto Mono"/>
              </a:rPr>
              <a:t>False</a:t>
            </a:r>
            <a:r>
              <a:rPr lang="en">
                <a:solidFill>
                  <a:schemeClr val="dk1"/>
                </a:solidFill>
              </a:rPr>
              <a:t>, because one opening parenthesis is missing its match.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Does anyone have questions about what the problem is asking us to do? [Pause for answers.]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Plan:</a:t>
            </a:r>
            <a:br>
              <a:rPr b="1" lang="en">
                <a:solidFill>
                  <a:schemeClr val="dk1"/>
                </a:solidFill>
              </a:rPr>
            </a:br>
            <a:r>
              <a:rPr lang="en">
                <a:solidFill>
                  <a:schemeClr val="dk1"/>
                </a:solidFill>
              </a:rPr>
              <a:t> "Now let’s plan our approach. We’ll use a stack because it’s a perfect tool for managing opening and closing parentheses. Here’s the step-by-step idea:</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Initialize an empty stack.</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Loop through each character in the string: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it’s an opening parenthesis, push it onto the stack.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it’s a closing parenthesis, check if the stack is empty:</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If the stack is empty, return </a:t>
            </a:r>
            <a:r>
              <a:rPr lang="en">
                <a:solidFill>
                  <a:srgbClr val="188038"/>
                </a:solidFill>
                <a:latin typeface="Roboto Mono"/>
                <a:ea typeface="Roboto Mono"/>
                <a:cs typeface="Roboto Mono"/>
                <a:sym typeface="Roboto Mono"/>
              </a:rPr>
              <a:t>False</a:t>
            </a:r>
            <a:r>
              <a:rPr lang="en">
                <a:solidFill>
                  <a:schemeClr val="dk1"/>
                </a:solidFill>
              </a:rPr>
              <a: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Otherwise, pop the top of the stack.</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After the loop, if the stack is empty, return </a:t>
            </a:r>
            <a:r>
              <a:rPr lang="en">
                <a:solidFill>
                  <a:srgbClr val="188038"/>
                </a:solidFill>
                <a:latin typeface="Roboto Mono"/>
                <a:ea typeface="Roboto Mono"/>
                <a:cs typeface="Roboto Mono"/>
                <a:sym typeface="Roboto Mono"/>
              </a:rPr>
              <a:t>True</a:t>
            </a:r>
            <a:r>
              <a:rPr lang="en">
                <a:solidFill>
                  <a:schemeClr val="dk1"/>
                </a:solidFill>
              </a:rPr>
              <a:t>. If it’s not, return </a:t>
            </a:r>
            <a:r>
              <a:rPr lang="en">
                <a:solidFill>
                  <a:srgbClr val="188038"/>
                </a:solidFill>
                <a:latin typeface="Roboto Mono"/>
                <a:ea typeface="Roboto Mono"/>
                <a:cs typeface="Roboto Mono"/>
                <a:sym typeface="Roboto Mono"/>
              </a:rPr>
              <a:t>False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plan helps us ensure that every opening parenthesis has a corresponding closing one and that the order is correct. Does this make sense? What questions do you have about the plan?"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Implement: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start coding this step by step. I’ll begin by writing the loop to iterate through the string and handle opening parentheses. While I code, let’s think about how we’ll handle the closing parentheses check. [Pause to engage students.]</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Does this first part make sense so far? Let’s test it with a basic input like </a:t>
            </a:r>
            <a:r>
              <a:rPr lang="en">
                <a:solidFill>
                  <a:srgbClr val="188038"/>
                </a:solidFill>
                <a:latin typeface="Roboto Mono"/>
                <a:ea typeface="Roboto Mono"/>
                <a:cs typeface="Roboto Mono"/>
                <a:sym typeface="Roboto Mono"/>
              </a:rPr>
              <a:t>"(())"</a:t>
            </a:r>
            <a:r>
              <a:rPr lang="en">
                <a:solidFill>
                  <a:schemeClr val="dk1"/>
                </a:solidFill>
              </a:rPr>
              <a:t> and see if the stack behaves as we expect.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guiding questions</a:t>
            </a:r>
            <a:r>
              <a:rPr lang="en">
                <a:solidFill>
                  <a:schemeClr val="dk1"/>
                </a:solidFill>
              </a:rPr>
              <a:t> during each step: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do you think happens if we don’t check if the stack is empty when we see a closing parenthesis?"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is it important to check the stack after the loop ends?"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predictions</a:t>
            </a:r>
            <a:r>
              <a:rPr lang="en">
                <a:solidFill>
                  <a:schemeClr val="dk1"/>
                </a:solidFill>
              </a:rPr>
              <a:t>: Before running the code, ask students what they expect the output will be for a given test case.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Normalize mistakes</a:t>
            </a:r>
            <a:r>
              <a:rPr lang="en">
                <a:solidFill>
                  <a:schemeClr val="dk1"/>
                </a:solidFill>
              </a:rPr>
              <a:t>: Introduce a small mistake, such as forgetting to check the stack at the end of the loop, and debug it together.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"Hmm, this isn’t working as expected. Does anyone see what I missed?"</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36d21ca5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36d21ca5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demonstrate the </a:t>
            </a:r>
            <a:r>
              <a:rPr b="1" lang="en">
                <a:solidFill>
                  <a:schemeClr val="dk1"/>
                </a:solidFill>
              </a:rPr>
              <a:t>Understand</a:t>
            </a:r>
            <a:r>
              <a:rPr lang="en">
                <a:solidFill>
                  <a:schemeClr val="dk1"/>
                </a:solidFill>
              </a:rPr>
              <a:t>, </a:t>
            </a:r>
            <a:r>
              <a:rPr b="1" lang="en">
                <a:solidFill>
                  <a:schemeClr val="dk1"/>
                </a:solidFill>
              </a:rPr>
              <a:t>Plan</a:t>
            </a:r>
            <a:r>
              <a:rPr lang="en">
                <a:solidFill>
                  <a:schemeClr val="dk1"/>
                </a:solidFill>
              </a:rPr>
              <a:t>, and </a:t>
            </a:r>
            <a:r>
              <a:rPr b="1" lang="en">
                <a:solidFill>
                  <a:schemeClr val="dk1"/>
                </a:solidFill>
              </a:rPr>
              <a:t>Implement</a:t>
            </a:r>
            <a:r>
              <a:rPr lang="en">
                <a:solidFill>
                  <a:schemeClr val="dk1"/>
                </a:solidFill>
              </a:rPr>
              <a:t> steps of the UMPIRE strategy for solving the problem of checking balanced parentheses. Focus on clearly explaining the problem requirements, designing a solution, and beginning the implementation process.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a:t>
            </a:r>
            <a:r>
              <a:rPr b="1" lang="en">
                <a:solidFill>
                  <a:schemeClr val="dk1"/>
                </a:solidFill>
              </a:rPr>
              <a:t>Understand</a:t>
            </a:r>
            <a:r>
              <a:rPr lang="en">
                <a:solidFill>
                  <a:schemeClr val="dk1"/>
                </a:solidFill>
              </a:rPr>
              <a:t>, </a:t>
            </a:r>
            <a:r>
              <a:rPr b="1" lang="en">
                <a:solidFill>
                  <a:schemeClr val="dk1"/>
                </a:solidFill>
              </a:rPr>
              <a:t>Plan</a:t>
            </a:r>
            <a:r>
              <a:rPr lang="en">
                <a:solidFill>
                  <a:schemeClr val="dk1"/>
                </a:solidFill>
              </a:rPr>
              <a:t>, and </a:t>
            </a:r>
            <a:r>
              <a:rPr b="1" lang="en">
                <a:solidFill>
                  <a:schemeClr val="dk1"/>
                </a:solidFill>
              </a:rPr>
              <a:t>Implement</a:t>
            </a:r>
            <a:r>
              <a:rPr lang="en">
                <a:solidFill>
                  <a:schemeClr val="dk1"/>
                </a:solidFill>
              </a:rPr>
              <a:t> steps: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Understand</a:t>
            </a:r>
            <a:r>
              <a:rPr lang="en">
                <a:solidFill>
                  <a:schemeClr val="dk1"/>
                </a:solidFill>
              </a:rPr>
              <a:t>: Break down the problem and clarify the input/output.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Plan</a:t>
            </a:r>
            <a:r>
              <a:rPr lang="en">
                <a:solidFill>
                  <a:schemeClr val="dk1"/>
                </a:solidFill>
              </a:rPr>
              <a:t>: Write out pseudocode for the solution using a stack.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Implement</a:t>
            </a:r>
            <a:r>
              <a:rPr lang="en">
                <a:solidFill>
                  <a:schemeClr val="dk1"/>
                </a:solidFill>
              </a:rPr>
              <a:t>: Start coding the solution and test with one of the provided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Engage students by asking questions and incorporating their feedback during planning and coding.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Understand:</a:t>
            </a:r>
            <a:endParaRPr b="1">
              <a:solidFill>
                <a:schemeClr val="dk1"/>
              </a:solidFill>
            </a:endParaRPr>
          </a:p>
          <a:p>
            <a:pPr indent="-298450" lvl="0" marL="457200" rtl="0" algn="l">
              <a:lnSpc>
                <a:spcPct val="115000"/>
              </a:lnSpc>
              <a:spcBef>
                <a:spcPts val="1200"/>
              </a:spcBef>
              <a:spcAft>
                <a:spcPts val="0"/>
              </a:spcAft>
              <a:buSzPts val="1100"/>
              <a:buChar char="●"/>
            </a:pPr>
            <a:r>
              <a:rPr lang="en">
                <a:solidFill>
                  <a:schemeClr val="dk1"/>
                </a:solidFill>
              </a:rPr>
              <a:t>Let’s start by making sure we fully understand the problem. Our input is a string containing only parentheses, and our output is a boolean: </a:t>
            </a:r>
            <a:r>
              <a:rPr lang="en">
                <a:solidFill>
                  <a:srgbClr val="188038"/>
                </a:solidFill>
                <a:latin typeface="Roboto Mono"/>
                <a:ea typeface="Roboto Mono"/>
                <a:cs typeface="Roboto Mono"/>
                <a:sym typeface="Roboto Mono"/>
              </a:rPr>
              <a:t>True</a:t>
            </a:r>
            <a:r>
              <a:rPr lang="en">
                <a:solidFill>
                  <a:schemeClr val="dk1"/>
                </a:solidFill>
              </a:rPr>
              <a:t> if the parentheses are balanced and in the correct order, </a:t>
            </a:r>
            <a:r>
              <a:rPr lang="en">
                <a:solidFill>
                  <a:srgbClr val="188038"/>
                </a:solidFill>
                <a:latin typeface="Roboto Mono"/>
                <a:ea typeface="Roboto Mono"/>
                <a:cs typeface="Roboto Mono"/>
                <a:sym typeface="Roboto Mono"/>
              </a:rPr>
              <a:t>False</a:t>
            </a:r>
            <a:r>
              <a:rPr lang="en">
                <a:solidFill>
                  <a:schemeClr val="dk1"/>
                </a:solidFill>
              </a:rPr>
              <a:t> otherwise.</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For example, if the input is </a:t>
            </a:r>
            <a:r>
              <a:rPr lang="en">
                <a:solidFill>
                  <a:srgbClr val="188038"/>
                </a:solidFill>
                <a:latin typeface="Roboto Mono"/>
                <a:ea typeface="Roboto Mono"/>
                <a:cs typeface="Roboto Mono"/>
                <a:sym typeface="Roboto Mono"/>
              </a:rPr>
              <a:t>"(())"</a:t>
            </a:r>
            <a:r>
              <a:rPr lang="en">
                <a:solidFill>
                  <a:schemeClr val="dk1"/>
                </a:solidFill>
              </a:rPr>
              <a:t>, it should return </a:t>
            </a:r>
            <a:r>
              <a:rPr lang="en">
                <a:solidFill>
                  <a:srgbClr val="188038"/>
                </a:solidFill>
                <a:latin typeface="Roboto Mono"/>
                <a:ea typeface="Roboto Mono"/>
                <a:cs typeface="Roboto Mono"/>
                <a:sym typeface="Roboto Mono"/>
              </a:rPr>
              <a:t>True</a:t>
            </a:r>
            <a:r>
              <a:rPr lang="en">
                <a:solidFill>
                  <a:schemeClr val="dk1"/>
                </a:solidFill>
              </a:rPr>
              <a:t>, because every opening parenthesis has a corresponding closing one. But if the input is </a:t>
            </a:r>
            <a:r>
              <a:rPr lang="en">
                <a:solidFill>
                  <a:srgbClr val="188038"/>
                </a:solidFill>
                <a:latin typeface="Roboto Mono"/>
                <a:ea typeface="Roboto Mono"/>
                <a:cs typeface="Roboto Mono"/>
                <a:sym typeface="Roboto Mono"/>
              </a:rPr>
              <a:t>"(()"</a:t>
            </a:r>
            <a:r>
              <a:rPr lang="en">
                <a:solidFill>
                  <a:schemeClr val="dk1"/>
                </a:solidFill>
              </a:rPr>
              <a:t>, it should return </a:t>
            </a:r>
            <a:r>
              <a:rPr lang="en">
                <a:solidFill>
                  <a:srgbClr val="188038"/>
                </a:solidFill>
                <a:latin typeface="Roboto Mono"/>
                <a:ea typeface="Roboto Mono"/>
                <a:cs typeface="Roboto Mono"/>
                <a:sym typeface="Roboto Mono"/>
              </a:rPr>
              <a:t>False</a:t>
            </a:r>
            <a:r>
              <a:rPr lang="en">
                <a:solidFill>
                  <a:schemeClr val="dk1"/>
                </a:solidFill>
              </a:rPr>
              <a:t>, because one opening parenthesis is missing its match.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Does anyone have questions about what the problem is asking us to do? [Pause for answers.]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Plan:</a:t>
            </a:r>
            <a:br>
              <a:rPr b="1" lang="en">
                <a:solidFill>
                  <a:schemeClr val="dk1"/>
                </a:solidFill>
              </a:rPr>
            </a:br>
            <a:r>
              <a:rPr lang="en">
                <a:solidFill>
                  <a:schemeClr val="dk1"/>
                </a:solidFill>
              </a:rPr>
              <a:t> "Now let’s plan our approach. We’ll use a stack because it’s a perfect tool for managing opening and closing parentheses. Here’s the step-by-step idea:</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Initialize an empty stack.</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Loop through each character in the string: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it’s an opening parenthesis, push it onto the stack.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it’s a closing parenthesis, check if the stack is empty:</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If the stack is empty, return </a:t>
            </a:r>
            <a:r>
              <a:rPr lang="en">
                <a:solidFill>
                  <a:srgbClr val="188038"/>
                </a:solidFill>
                <a:latin typeface="Roboto Mono"/>
                <a:ea typeface="Roboto Mono"/>
                <a:cs typeface="Roboto Mono"/>
                <a:sym typeface="Roboto Mono"/>
              </a:rPr>
              <a:t>False</a:t>
            </a:r>
            <a:r>
              <a:rPr lang="en">
                <a:solidFill>
                  <a:schemeClr val="dk1"/>
                </a:solidFill>
              </a:rPr>
              <a: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Otherwise, pop the top of the stack.</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After the loop, if the stack is empty, return </a:t>
            </a:r>
            <a:r>
              <a:rPr lang="en">
                <a:solidFill>
                  <a:srgbClr val="188038"/>
                </a:solidFill>
                <a:latin typeface="Roboto Mono"/>
                <a:ea typeface="Roboto Mono"/>
                <a:cs typeface="Roboto Mono"/>
                <a:sym typeface="Roboto Mono"/>
              </a:rPr>
              <a:t>True</a:t>
            </a:r>
            <a:r>
              <a:rPr lang="en">
                <a:solidFill>
                  <a:schemeClr val="dk1"/>
                </a:solidFill>
              </a:rPr>
              <a:t>. If it’s not, return </a:t>
            </a:r>
            <a:r>
              <a:rPr lang="en">
                <a:solidFill>
                  <a:srgbClr val="188038"/>
                </a:solidFill>
                <a:latin typeface="Roboto Mono"/>
                <a:ea typeface="Roboto Mono"/>
                <a:cs typeface="Roboto Mono"/>
                <a:sym typeface="Roboto Mono"/>
              </a:rPr>
              <a:t>False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plan helps us ensure that every opening parenthesis has a corresponding closing one and that the order is correct. Does this make sense? What questions do you have about the plan?"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Implement: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start coding this step by step. I’ll begin by writing the loop to iterate through the string and handle opening parentheses. While I code, let’s think about how we’ll handle the closing parentheses check. [Pause to engage students.]</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Does this first part make sense so far? Let’s test it with a basic input like </a:t>
            </a:r>
            <a:r>
              <a:rPr lang="en">
                <a:solidFill>
                  <a:srgbClr val="188038"/>
                </a:solidFill>
                <a:latin typeface="Roboto Mono"/>
                <a:ea typeface="Roboto Mono"/>
                <a:cs typeface="Roboto Mono"/>
                <a:sym typeface="Roboto Mono"/>
              </a:rPr>
              <a:t>"(())"</a:t>
            </a:r>
            <a:r>
              <a:rPr lang="en">
                <a:solidFill>
                  <a:schemeClr val="dk1"/>
                </a:solidFill>
              </a:rPr>
              <a:t> and see if the stack behaves as we expect.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guiding questions</a:t>
            </a:r>
            <a:r>
              <a:rPr lang="en">
                <a:solidFill>
                  <a:schemeClr val="dk1"/>
                </a:solidFill>
              </a:rPr>
              <a:t> during each step: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do you think happens if we don’t check if the stack is empty when we see a closing parenthesis?"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is it important to check the stack after the loop ends?"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predictions</a:t>
            </a:r>
            <a:r>
              <a:rPr lang="en">
                <a:solidFill>
                  <a:schemeClr val="dk1"/>
                </a:solidFill>
              </a:rPr>
              <a:t>: Before running the code, ask students what they expect the output will be for a given test case.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Normalize mistakes</a:t>
            </a:r>
            <a:r>
              <a:rPr lang="en">
                <a:solidFill>
                  <a:schemeClr val="dk1"/>
                </a:solidFill>
              </a:rPr>
              <a:t>: Introduce a small mistake, such as forgetting to check the stack at the end of the loop, and debug it together.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"Hmm, this isn’t working as expected. Does anyone see what I missed?"</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36d21ca5c4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36d21ca5c4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introduce the concept of queues, explain their use cases, and demonstrate their implementation in Python using the </a:t>
            </a:r>
            <a:r>
              <a:rPr lang="en">
                <a:solidFill>
                  <a:srgbClr val="188038"/>
                </a:solidFill>
                <a:latin typeface="Roboto Mono"/>
                <a:ea typeface="Roboto Mono"/>
                <a:cs typeface="Roboto Mono"/>
                <a:sym typeface="Roboto Mono"/>
              </a:rPr>
              <a:t>deque</a:t>
            </a:r>
            <a:r>
              <a:rPr lang="en">
                <a:solidFill>
                  <a:schemeClr val="dk1"/>
                </a:solidFill>
              </a:rPr>
              <a:t> class.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FIFO (First In, First Out) principle with a relatable example.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Discuss the use cases for queues in practical applications like task scheduling and breadth-first search (BFS).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a brief overview of how Python's </a:t>
            </a:r>
            <a:r>
              <a:rPr lang="en">
                <a:solidFill>
                  <a:srgbClr val="188038"/>
                </a:solidFill>
                <a:latin typeface="Roboto Mono"/>
                <a:ea typeface="Roboto Mono"/>
                <a:cs typeface="Roboto Mono"/>
                <a:sym typeface="Roboto Mono"/>
              </a:rPr>
              <a:t>deque</a:t>
            </a:r>
            <a:r>
              <a:rPr lang="en">
                <a:solidFill>
                  <a:schemeClr val="dk1"/>
                </a:solidFill>
              </a:rPr>
              <a:t> class is used to implement queues.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Queues are a data structure that operate on a First In, First Out principle, meaning the first element added is the first one to be removed. Think about a line at a movie theater—the first person in line is the first to get their ticket.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Queues are commonly used in task scheduling, where jobs need to be processed in the order they are received, and in algorithms like breadth-first search, where we explore nodes level by level.</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In Python, we use the </a:t>
            </a:r>
            <a:r>
              <a:rPr lang="en">
                <a:solidFill>
                  <a:srgbClr val="188038"/>
                </a:solidFill>
                <a:latin typeface="Roboto Mono"/>
                <a:ea typeface="Roboto Mono"/>
                <a:cs typeface="Roboto Mono"/>
                <a:sym typeface="Roboto Mono"/>
              </a:rPr>
              <a:t>deque</a:t>
            </a:r>
            <a:r>
              <a:rPr lang="en">
                <a:solidFill>
                  <a:schemeClr val="dk1"/>
                </a:solidFill>
              </a:rPr>
              <a:t> class from the </a:t>
            </a:r>
            <a:r>
              <a:rPr lang="en">
                <a:solidFill>
                  <a:srgbClr val="188038"/>
                </a:solidFill>
                <a:latin typeface="Roboto Mono"/>
                <a:ea typeface="Roboto Mono"/>
                <a:cs typeface="Roboto Mono"/>
                <a:sym typeface="Roboto Mono"/>
              </a:rPr>
              <a:t>collections</a:t>
            </a:r>
            <a:r>
              <a:rPr lang="en">
                <a:solidFill>
                  <a:schemeClr val="dk1"/>
                </a:solidFill>
              </a:rPr>
              <a:t> module to implement queues because it is optimized for adding and removing elements from both ends efficiently. Let’s look at a simple example in Python.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anyone think of other scenarios where a queue might be useful, either in programming or in real life?"</a:t>
            </a:r>
            <a:endParaRPr>
              <a:solidFill>
                <a:schemeClr val="dk1"/>
              </a:solidFill>
            </a:endParaRPr>
          </a:p>
          <a:p>
            <a:pPr indent="0" lvl="0" marL="0" rtl="0" algn="l">
              <a:spcBef>
                <a:spcPts val="1200"/>
              </a:spcBef>
              <a:spcAft>
                <a:spcPts val="0"/>
              </a:spcAft>
              <a:buNone/>
            </a:pPr>
            <a:r>
              <a:rPr lang="en">
                <a:solidFill>
                  <a:schemeClr val="dk1"/>
                </a:solidFill>
              </a:rPr>
              <a:t>Provide a quick Python example:</a:t>
            </a:r>
            <a:br>
              <a:rPr lang="en">
                <a:solidFill>
                  <a:schemeClr val="dk1"/>
                </a:solidFill>
              </a:rPr>
            </a:br>
            <a:r>
              <a:rPr lang="en">
                <a:solidFill>
                  <a:schemeClr val="dk1"/>
                </a:solidFill>
                <a:latin typeface="Consolas"/>
                <a:ea typeface="Consolas"/>
                <a:cs typeface="Consolas"/>
                <a:sym typeface="Consolas"/>
              </a:rPr>
              <a:t>from collections import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 =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queue.append(1)  # Enqueue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queue.append(2)</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print(queue.popleft())  # Dequeue: Output 1</a:t>
            </a:r>
            <a:endParaRPr>
              <a:solidFill>
                <a:schemeClr val="dk1"/>
              </a:solidFill>
              <a:latin typeface="Consolas"/>
              <a:ea typeface="Consolas"/>
              <a:cs typeface="Consolas"/>
              <a:sym typeface="Consolas"/>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latin typeface="Consolas"/>
                <a:ea typeface="Consolas"/>
                <a:cs typeface="Consolas"/>
                <a:sym typeface="Consolas"/>
              </a:rPr>
              <a:t>After showing the code, ask: "Wh</a:t>
            </a:r>
            <a:r>
              <a:rPr lang="en">
                <a:solidFill>
                  <a:schemeClr val="dk1"/>
                </a:solidFill>
              </a:rPr>
              <a:t>at do you think will happen if we print the queue now? Why?"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questions and discussion about the differences between stacks and queues: "What makes queues different from stacks, and why would we use one over the other?"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36d21ca5c4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36d21ca5c4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introduce the concept of queues, explain their use cases, and demonstrate their implementation in Python using the </a:t>
            </a:r>
            <a:r>
              <a:rPr lang="en">
                <a:solidFill>
                  <a:srgbClr val="188038"/>
                </a:solidFill>
                <a:latin typeface="Roboto Mono"/>
                <a:ea typeface="Roboto Mono"/>
                <a:cs typeface="Roboto Mono"/>
                <a:sym typeface="Roboto Mono"/>
              </a:rPr>
              <a:t>deque</a:t>
            </a:r>
            <a:r>
              <a:rPr lang="en">
                <a:solidFill>
                  <a:schemeClr val="dk1"/>
                </a:solidFill>
              </a:rPr>
              <a:t> class.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FIFO (First In, First Out) principle with a relatable example.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Discuss the use cases for queues in practical applications like task scheduling and breadth-first search (BFS).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a brief overview of how Python's </a:t>
            </a:r>
            <a:r>
              <a:rPr lang="en">
                <a:solidFill>
                  <a:srgbClr val="188038"/>
                </a:solidFill>
                <a:latin typeface="Roboto Mono"/>
                <a:ea typeface="Roboto Mono"/>
                <a:cs typeface="Roboto Mono"/>
                <a:sym typeface="Roboto Mono"/>
              </a:rPr>
              <a:t>deque</a:t>
            </a:r>
            <a:r>
              <a:rPr lang="en">
                <a:solidFill>
                  <a:schemeClr val="dk1"/>
                </a:solidFill>
              </a:rPr>
              <a:t> class is used to implement queues.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Queues are a data structure that operate on a First In, First Out principle, meaning the first element added is the first one to be removed. Think about a line at a movie theater—the first person in line is the first to get their ticket.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Queues are commonly used in task scheduling, where jobs need to be processed in the order they are received, and in algorithms like breadth-first search, where we explore nodes level by level.</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In Python, we use the </a:t>
            </a:r>
            <a:r>
              <a:rPr lang="en">
                <a:solidFill>
                  <a:srgbClr val="188038"/>
                </a:solidFill>
                <a:latin typeface="Roboto Mono"/>
                <a:ea typeface="Roboto Mono"/>
                <a:cs typeface="Roboto Mono"/>
                <a:sym typeface="Roboto Mono"/>
              </a:rPr>
              <a:t>deque</a:t>
            </a:r>
            <a:r>
              <a:rPr lang="en">
                <a:solidFill>
                  <a:schemeClr val="dk1"/>
                </a:solidFill>
              </a:rPr>
              <a:t> class from the </a:t>
            </a:r>
            <a:r>
              <a:rPr lang="en">
                <a:solidFill>
                  <a:srgbClr val="188038"/>
                </a:solidFill>
                <a:latin typeface="Roboto Mono"/>
                <a:ea typeface="Roboto Mono"/>
                <a:cs typeface="Roboto Mono"/>
                <a:sym typeface="Roboto Mono"/>
              </a:rPr>
              <a:t>collections</a:t>
            </a:r>
            <a:r>
              <a:rPr lang="en">
                <a:solidFill>
                  <a:schemeClr val="dk1"/>
                </a:solidFill>
              </a:rPr>
              <a:t> module to implement queues because it is optimized for adding and removing elements from both ends efficiently. Let’s look at a simple example in Python.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anyone think of other scenarios where a queue might be useful, either in programming or in real life?"</a:t>
            </a:r>
            <a:endParaRPr>
              <a:solidFill>
                <a:schemeClr val="dk1"/>
              </a:solidFill>
            </a:endParaRPr>
          </a:p>
          <a:p>
            <a:pPr indent="0" lvl="0" marL="0" rtl="0" algn="l">
              <a:spcBef>
                <a:spcPts val="1200"/>
              </a:spcBef>
              <a:spcAft>
                <a:spcPts val="0"/>
              </a:spcAft>
              <a:buNone/>
            </a:pPr>
            <a:r>
              <a:rPr lang="en">
                <a:solidFill>
                  <a:schemeClr val="dk1"/>
                </a:solidFill>
              </a:rPr>
              <a:t>Provide a quick Python example:</a:t>
            </a:r>
            <a:br>
              <a:rPr lang="en">
                <a:solidFill>
                  <a:schemeClr val="dk1"/>
                </a:solidFill>
              </a:rPr>
            </a:br>
            <a:r>
              <a:rPr lang="en">
                <a:solidFill>
                  <a:schemeClr val="dk1"/>
                </a:solidFill>
                <a:latin typeface="Consolas"/>
                <a:ea typeface="Consolas"/>
                <a:cs typeface="Consolas"/>
                <a:sym typeface="Consolas"/>
              </a:rPr>
              <a:t>from collections import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 =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queue.append(1)  # Enqueue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queue.append(2)</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print(queue.popleft())  # Dequeue: Output 1</a:t>
            </a:r>
            <a:endParaRPr>
              <a:solidFill>
                <a:schemeClr val="dk1"/>
              </a:solidFill>
              <a:latin typeface="Consolas"/>
              <a:ea typeface="Consolas"/>
              <a:cs typeface="Consolas"/>
              <a:sym typeface="Consolas"/>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latin typeface="Consolas"/>
                <a:ea typeface="Consolas"/>
                <a:cs typeface="Consolas"/>
                <a:sym typeface="Consolas"/>
              </a:rPr>
              <a:t>After showing the code, ask: "Wh</a:t>
            </a:r>
            <a:r>
              <a:rPr lang="en">
                <a:solidFill>
                  <a:schemeClr val="dk1"/>
                </a:solidFill>
              </a:rPr>
              <a:t>at do you think will happen if we print the queue now? Why?"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questions and discussion about the differences between stacks and queues: "What makes queues different from stacks, and why would we use one over the other?"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36d21ca5c4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36d21ca5c4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introduce the concept of queues, explain their use cases, and demonstrate their implementation in Python using the </a:t>
            </a:r>
            <a:r>
              <a:rPr lang="en">
                <a:solidFill>
                  <a:srgbClr val="188038"/>
                </a:solidFill>
                <a:latin typeface="Roboto Mono"/>
                <a:ea typeface="Roboto Mono"/>
                <a:cs typeface="Roboto Mono"/>
                <a:sym typeface="Roboto Mono"/>
              </a:rPr>
              <a:t>deque</a:t>
            </a:r>
            <a:r>
              <a:rPr lang="en">
                <a:solidFill>
                  <a:schemeClr val="dk1"/>
                </a:solidFill>
              </a:rPr>
              <a:t> class.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FIFO (First In, First Out) principle with a relatable example.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Discuss the use cases for queues in practical applications like task scheduling and breadth-first search (BFS).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a brief overview of how Python's </a:t>
            </a:r>
            <a:r>
              <a:rPr lang="en">
                <a:solidFill>
                  <a:srgbClr val="188038"/>
                </a:solidFill>
                <a:latin typeface="Roboto Mono"/>
                <a:ea typeface="Roboto Mono"/>
                <a:cs typeface="Roboto Mono"/>
                <a:sym typeface="Roboto Mono"/>
              </a:rPr>
              <a:t>deque</a:t>
            </a:r>
            <a:r>
              <a:rPr lang="en">
                <a:solidFill>
                  <a:schemeClr val="dk1"/>
                </a:solidFill>
              </a:rPr>
              <a:t> class is used to implement queues.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Queues are a data structure that operate on a First In, First Out principle, meaning the first element added is the first one to be removed. Think about a line at a movie theater—the first person in line is the first to get their ticket.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Queues are commonly used in task scheduling, where jobs need to be processed in the order they are received, and in algorithms like breadth-first search, where we explore nodes level by level.</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In Python, we use the </a:t>
            </a:r>
            <a:r>
              <a:rPr lang="en">
                <a:solidFill>
                  <a:srgbClr val="188038"/>
                </a:solidFill>
                <a:latin typeface="Roboto Mono"/>
                <a:ea typeface="Roboto Mono"/>
                <a:cs typeface="Roboto Mono"/>
                <a:sym typeface="Roboto Mono"/>
              </a:rPr>
              <a:t>deque</a:t>
            </a:r>
            <a:r>
              <a:rPr lang="en">
                <a:solidFill>
                  <a:schemeClr val="dk1"/>
                </a:solidFill>
              </a:rPr>
              <a:t> class from the </a:t>
            </a:r>
            <a:r>
              <a:rPr lang="en">
                <a:solidFill>
                  <a:srgbClr val="188038"/>
                </a:solidFill>
                <a:latin typeface="Roboto Mono"/>
                <a:ea typeface="Roboto Mono"/>
                <a:cs typeface="Roboto Mono"/>
                <a:sym typeface="Roboto Mono"/>
              </a:rPr>
              <a:t>collections</a:t>
            </a:r>
            <a:r>
              <a:rPr lang="en">
                <a:solidFill>
                  <a:schemeClr val="dk1"/>
                </a:solidFill>
              </a:rPr>
              <a:t> module to implement queues because it is optimized for adding and removing elements from both ends efficiently. Let’s look at a simple example in Python.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anyone think of other scenarios where a queue might be useful, either in programming or in real life?"</a:t>
            </a:r>
            <a:endParaRPr>
              <a:solidFill>
                <a:schemeClr val="dk1"/>
              </a:solidFill>
            </a:endParaRPr>
          </a:p>
          <a:p>
            <a:pPr indent="0" lvl="0" marL="0" rtl="0" algn="l">
              <a:spcBef>
                <a:spcPts val="1200"/>
              </a:spcBef>
              <a:spcAft>
                <a:spcPts val="0"/>
              </a:spcAft>
              <a:buNone/>
            </a:pPr>
            <a:r>
              <a:rPr lang="en">
                <a:solidFill>
                  <a:schemeClr val="dk1"/>
                </a:solidFill>
              </a:rPr>
              <a:t>Provide a quick Python example:</a:t>
            </a:r>
            <a:br>
              <a:rPr lang="en">
                <a:solidFill>
                  <a:schemeClr val="dk1"/>
                </a:solidFill>
              </a:rPr>
            </a:br>
            <a:r>
              <a:rPr lang="en">
                <a:solidFill>
                  <a:schemeClr val="dk1"/>
                </a:solidFill>
                <a:latin typeface="Consolas"/>
                <a:ea typeface="Consolas"/>
                <a:cs typeface="Consolas"/>
                <a:sym typeface="Consolas"/>
              </a:rPr>
              <a:t>from collections import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 =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queue.append(1)  # Enqueue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queue.append(2)</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print(queue.popleft())  # Dequeue: Output 1</a:t>
            </a:r>
            <a:endParaRPr>
              <a:solidFill>
                <a:schemeClr val="dk1"/>
              </a:solidFill>
              <a:latin typeface="Consolas"/>
              <a:ea typeface="Consolas"/>
              <a:cs typeface="Consolas"/>
              <a:sym typeface="Consolas"/>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latin typeface="Consolas"/>
                <a:ea typeface="Consolas"/>
                <a:cs typeface="Consolas"/>
                <a:sym typeface="Consolas"/>
              </a:rPr>
              <a:t>After showing the code, ask: "Wh</a:t>
            </a:r>
            <a:r>
              <a:rPr lang="en">
                <a:solidFill>
                  <a:schemeClr val="dk1"/>
                </a:solidFill>
              </a:rPr>
              <a:t>at do you think will happen if we print the queue now? Why?"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questions and discussion about the differences between stacks and queues: "What makes queues different from stacks, and why would we use one over the other?"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39d050d8e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139d050d8e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provide a roadmap for the session and set expectations for timing and topics.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students through the agenda.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key moments, such as the break and collaborative problem-solving session.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Here’s what today looks like. We’ll begin with an introduction to Stacks and Queues, taking time to discuss their use cases and how they 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a short break, we’ll move into breakout rooms for collaborative problem solving.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wrap up, we’ll share one good thing from today’s session and complete our session survey. Let’s make the most of our time together!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students if they have any questions or concerns about the agenda.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Emphasize the collaborative nature of the problem-solving session and encourage them to stay active and engaged throughout.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36d21ca5c4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36d21ca5c4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introduce the concept of queues, explain their use cases, and demonstrate their implementation in Python using the </a:t>
            </a:r>
            <a:r>
              <a:rPr lang="en">
                <a:solidFill>
                  <a:srgbClr val="188038"/>
                </a:solidFill>
                <a:latin typeface="Roboto Mono"/>
                <a:ea typeface="Roboto Mono"/>
                <a:cs typeface="Roboto Mono"/>
                <a:sym typeface="Roboto Mono"/>
              </a:rPr>
              <a:t>deque</a:t>
            </a:r>
            <a:r>
              <a:rPr lang="en">
                <a:solidFill>
                  <a:schemeClr val="dk1"/>
                </a:solidFill>
              </a:rPr>
              <a:t> class.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FIFO (First In, First Out) principle with a relatable example.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Discuss the use cases for queues in practical applications like task scheduling and breadth-first search (BFS).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a brief overview of how Python's </a:t>
            </a:r>
            <a:r>
              <a:rPr lang="en">
                <a:solidFill>
                  <a:srgbClr val="188038"/>
                </a:solidFill>
                <a:latin typeface="Roboto Mono"/>
                <a:ea typeface="Roboto Mono"/>
                <a:cs typeface="Roboto Mono"/>
                <a:sym typeface="Roboto Mono"/>
              </a:rPr>
              <a:t>deque</a:t>
            </a:r>
            <a:r>
              <a:rPr lang="en">
                <a:solidFill>
                  <a:schemeClr val="dk1"/>
                </a:solidFill>
              </a:rPr>
              <a:t> class is used to implement queues.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Queues are a data structure that operate on a First In, First Out principle, meaning the first element added is the first one to be removed. Think about a line at a movie theater—the first person in line is the first to get their ticket.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Queues are commonly used in task scheduling, where jobs need to be processed in the order they are received, and in algorithms like breadth-first search, where we explore nodes level by level.</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In Python, we use the </a:t>
            </a:r>
            <a:r>
              <a:rPr lang="en">
                <a:solidFill>
                  <a:srgbClr val="188038"/>
                </a:solidFill>
                <a:latin typeface="Roboto Mono"/>
                <a:ea typeface="Roboto Mono"/>
                <a:cs typeface="Roboto Mono"/>
                <a:sym typeface="Roboto Mono"/>
              </a:rPr>
              <a:t>deque</a:t>
            </a:r>
            <a:r>
              <a:rPr lang="en">
                <a:solidFill>
                  <a:schemeClr val="dk1"/>
                </a:solidFill>
              </a:rPr>
              <a:t> class from the </a:t>
            </a:r>
            <a:r>
              <a:rPr lang="en">
                <a:solidFill>
                  <a:srgbClr val="188038"/>
                </a:solidFill>
                <a:latin typeface="Roboto Mono"/>
                <a:ea typeface="Roboto Mono"/>
                <a:cs typeface="Roboto Mono"/>
                <a:sym typeface="Roboto Mono"/>
              </a:rPr>
              <a:t>collections</a:t>
            </a:r>
            <a:r>
              <a:rPr lang="en">
                <a:solidFill>
                  <a:schemeClr val="dk1"/>
                </a:solidFill>
              </a:rPr>
              <a:t> module to implement queues because it is optimized for adding and removing elements from both ends efficiently. Let’s look at a simple example in Python.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anyone think of other scenarios where a queue might be useful, either in programming or in real life?"</a:t>
            </a:r>
            <a:endParaRPr>
              <a:solidFill>
                <a:schemeClr val="dk1"/>
              </a:solidFill>
            </a:endParaRPr>
          </a:p>
          <a:p>
            <a:pPr indent="0" lvl="0" marL="0" rtl="0" algn="l">
              <a:spcBef>
                <a:spcPts val="1200"/>
              </a:spcBef>
              <a:spcAft>
                <a:spcPts val="0"/>
              </a:spcAft>
              <a:buNone/>
            </a:pPr>
            <a:r>
              <a:rPr lang="en">
                <a:solidFill>
                  <a:schemeClr val="dk1"/>
                </a:solidFill>
              </a:rPr>
              <a:t>Provide a quick Python example:</a:t>
            </a:r>
            <a:br>
              <a:rPr lang="en">
                <a:solidFill>
                  <a:schemeClr val="dk1"/>
                </a:solidFill>
              </a:rPr>
            </a:br>
            <a:r>
              <a:rPr lang="en">
                <a:solidFill>
                  <a:schemeClr val="dk1"/>
                </a:solidFill>
                <a:latin typeface="Consolas"/>
                <a:ea typeface="Consolas"/>
                <a:cs typeface="Consolas"/>
                <a:sym typeface="Consolas"/>
              </a:rPr>
              <a:t>from collections import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 = deque()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queue.append(1)  # Enqueue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queue.append(2)</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print(queue.popleft())  # Dequeue: Output 1</a:t>
            </a:r>
            <a:endParaRPr>
              <a:solidFill>
                <a:schemeClr val="dk1"/>
              </a:solidFill>
              <a:latin typeface="Consolas"/>
              <a:ea typeface="Consolas"/>
              <a:cs typeface="Consolas"/>
              <a:sym typeface="Consolas"/>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latin typeface="Consolas"/>
                <a:ea typeface="Consolas"/>
                <a:cs typeface="Consolas"/>
                <a:sym typeface="Consolas"/>
              </a:rPr>
              <a:t>After showing the code, ask: "Wh</a:t>
            </a:r>
            <a:r>
              <a:rPr lang="en">
                <a:solidFill>
                  <a:schemeClr val="dk1"/>
                </a:solidFill>
              </a:rPr>
              <a:t>at do you think will happen if we print the queue now? Why?"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questions and discussion about the differences between stacks and queues: "What makes queues different from stacks, and why would we use one over the other?"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287307880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287307880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287307880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287307880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3d1532ca3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3d1532ca3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3d1532ca3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3d1532ca3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287307880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287307880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287307880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287307880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287307880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287307880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3287307880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3287307880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287307880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287307880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139d050d8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139d050d8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287307880a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287307880a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36d21ca5c4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36d21ca5c4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287307880a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287307880a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36d21ca5c4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36d21ca5c4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139d050d8e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139d050d8e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3.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png"/><Relationship Id="rId4"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4.png"/><Relationship Id="rId4" Type="http://schemas.openxmlformats.org/officeDocument/2006/relationships/image" Target="../media/image4.png"/><Relationship Id="rId5"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4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47.png"/><Relationship Id="rId5"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32.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6.png"/><Relationship Id="rId4" Type="http://schemas.openxmlformats.org/officeDocument/2006/relationships/image" Target="../media/image4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2.png"/><Relationship Id="rId6" Type="http://schemas.openxmlformats.org/officeDocument/2006/relationships/image" Target="../media/image4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7.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43.png"/><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4.png"/><Relationship Id="rId4"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24.png"/><Relationship Id="rId4" Type="http://schemas.openxmlformats.org/officeDocument/2006/relationships/image" Target="../media/image4.png"/><Relationship Id="rId5"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4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47.png"/><Relationship Id="rId5"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32.png"/><Relationship Id="rId5"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3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6.png"/><Relationship Id="rId4" Type="http://schemas.openxmlformats.org/officeDocument/2006/relationships/image" Target="../media/image4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2.png"/><Relationship Id="rId6" Type="http://schemas.openxmlformats.org/officeDocument/2006/relationships/image" Target="../media/image4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7.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3.png"/><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png"/><Relationship Id="rId4"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24.png"/><Relationship Id="rId4" Type="http://schemas.openxmlformats.org/officeDocument/2006/relationships/image" Target="../media/image4.png"/><Relationship Id="rId5"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4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47.png"/><Relationship Id="rId5"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32.png"/><Relationship Id="rId5"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3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6.png"/><Relationship Id="rId4" Type="http://schemas.openxmlformats.org/officeDocument/2006/relationships/image" Target="../media/image4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2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2.png"/><Relationship Id="rId6" Type="http://schemas.openxmlformats.org/officeDocument/2006/relationships/image" Target="../media/image4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50" name="Shape 50"/>
        <p:cNvGrpSpPr/>
        <p:nvPr/>
      </p:nvGrpSpPr>
      <p:grpSpPr>
        <a:xfrm>
          <a:off x="0" y="0"/>
          <a:ext cx="0" cy="0"/>
          <a:chOff x="0" y="0"/>
          <a:chExt cx="0" cy="0"/>
        </a:xfrm>
      </p:grpSpPr>
      <p:pic>
        <p:nvPicPr>
          <p:cNvPr descr="Divider1.png" id="51" name="Google Shape;51;p1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52" name="Google Shape;52;p13"/>
          <p:cNvSpPr txBox="1"/>
          <p:nvPr>
            <p:ph type="title"/>
          </p:nvPr>
        </p:nvSpPr>
        <p:spPr>
          <a:xfrm>
            <a:off x="884825" y="2317200"/>
            <a:ext cx="42996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0"/>
              </a:spcBef>
              <a:spcAft>
                <a:spcPts val="0"/>
              </a:spcAft>
              <a:buSzPts val="1400"/>
              <a:buFont typeface="Poppins"/>
              <a:buNone/>
              <a:defRPr>
                <a:latin typeface="Poppins"/>
                <a:ea typeface="Poppins"/>
                <a:cs typeface="Poppins"/>
                <a:sym typeface="Poppins"/>
              </a:defRPr>
            </a:lvl3pPr>
            <a:lvl4pPr lvl="3">
              <a:spcBef>
                <a:spcPts val="0"/>
              </a:spcBef>
              <a:spcAft>
                <a:spcPts val="0"/>
              </a:spcAft>
              <a:buSzPts val="1400"/>
              <a:buFont typeface="Poppins"/>
              <a:buNone/>
              <a:defRPr>
                <a:latin typeface="Poppins"/>
                <a:ea typeface="Poppins"/>
                <a:cs typeface="Poppins"/>
                <a:sym typeface="Poppins"/>
              </a:defRPr>
            </a:lvl4pPr>
            <a:lvl5pPr lvl="4">
              <a:spcBef>
                <a:spcPts val="0"/>
              </a:spcBef>
              <a:spcAft>
                <a:spcPts val="0"/>
              </a:spcAft>
              <a:buSzPts val="1400"/>
              <a:buFont typeface="Poppins"/>
              <a:buNone/>
              <a:defRPr>
                <a:latin typeface="Poppins"/>
                <a:ea typeface="Poppins"/>
                <a:cs typeface="Poppins"/>
                <a:sym typeface="Poppins"/>
              </a:defRPr>
            </a:lvl5pPr>
            <a:lvl6pPr lvl="5">
              <a:spcBef>
                <a:spcPts val="0"/>
              </a:spcBef>
              <a:spcAft>
                <a:spcPts val="0"/>
              </a:spcAft>
              <a:buSzPts val="1400"/>
              <a:buFont typeface="Poppins"/>
              <a:buNone/>
              <a:defRPr>
                <a:latin typeface="Poppins"/>
                <a:ea typeface="Poppins"/>
                <a:cs typeface="Poppins"/>
                <a:sym typeface="Poppins"/>
              </a:defRPr>
            </a:lvl6pPr>
            <a:lvl7pPr lvl="6">
              <a:spcBef>
                <a:spcPts val="0"/>
              </a:spcBef>
              <a:spcAft>
                <a:spcPts val="0"/>
              </a:spcAft>
              <a:buSzPts val="1400"/>
              <a:buFont typeface="Poppins"/>
              <a:buNone/>
              <a:defRPr>
                <a:latin typeface="Poppins"/>
                <a:ea typeface="Poppins"/>
                <a:cs typeface="Poppins"/>
                <a:sym typeface="Poppins"/>
              </a:defRPr>
            </a:lvl7pPr>
            <a:lvl8pPr lvl="7">
              <a:spcBef>
                <a:spcPts val="0"/>
              </a:spcBef>
              <a:spcAft>
                <a:spcPts val="0"/>
              </a:spcAft>
              <a:buSzPts val="1400"/>
              <a:buFont typeface="Poppins"/>
              <a:buNone/>
              <a:defRPr>
                <a:latin typeface="Poppins"/>
                <a:ea typeface="Poppins"/>
                <a:cs typeface="Poppins"/>
                <a:sym typeface="Poppins"/>
              </a:defRPr>
            </a:lvl8pPr>
            <a:lvl9pPr lvl="8">
              <a:spcBef>
                <a:spcPts val="0"/>
              </a:spcBef>
              <a:spcAft>
                <a:spcPts val="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6" name="Google Shape;56;p1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7" name="Google Shape;57;p1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8" name="Google Shape;58;p1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9" name="Google Shape;59;p1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0" name="Google Shape;60;p1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62" name="Google Shape;62;p1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66" name="Shape 66"/>
        <p:cNvGrpSpPr/>
        <p:nvPr/>
      </p:nvGrpSpPr>
      <p:grpSpPr>
        <a:xfrm>
          <a:off x="0" y="0"/>
          <a:ext cx="0" cy="0"/>
          <a:chOff x="0" y="0"/>
          <a:chExt cx="0" cy="0"/>
        </a:xfrm>
      </p:grpSpPr>
      <p:pic>
        <p:nvPicPr>
          <p:cNvPr id="67" name="Google Shape;67;p16"/>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8" name="Google Shape;68;p1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69" name="Shape 69"/>
        <p:cNvGrpSpPr/>
        <p:nvPr/>
      </p:nvGrpSpPr>
      <p:grpSpPr>
        <a:xfrm>
          <a:off x="0" y="0"/>
          <a:ext cx="0" cy="0"/>
          <a:chOff x="0" y="0"/>
          <a:chExt cx="0" cy="0"/>
        </a:xfrm>
      </p:grpSpPr>
      <p:pic>
        <p:nvPicPr>
          <p:cNvPr id="70" name="Google Shape;70;p1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71" name="Google Shape;71;p17"/>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72" name="Google Shape;72;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74" name="Shape 74"/>
        <p:cNvGrpSpPr/>
        <p:nvPr/>
      </p:nvGrpSpPr>
      <p:grpSpPr>
        <a:xfrm>
          <a:off x="0" y="0"/>
          <a:ext cx="0" cy="0"/>
          <a:chOff x="0" y="0"/>
          <a:chExt cx="0" cy="0"/>
        </a:xfrm>
      </p:grpSpPr>
      <p:pic>
        <p:nvPicPr>
          <p:cNvPr descr="Divider4.png" id="75" name="Google Shape;75;p18"/>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76" name="Google Shape;76;p18"/>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77" name="Google Shape;77;p18"/>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78" name="Google Shape;78;p18"/>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79" name="Google Shape;79;p18"/>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80" name="Google Shape;80;p18"/>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81" name="Shape 81"/>
        <p:cNvGrpSpPr/>
        <p:nvPr/>
      </p:nvGrpSpPr>
      <p:grpSpPr>
        <a:xfrm>
          <a:off x="0" y="0"/>
          <a:ext cx="0" cy="0"/>
          <a:chOff x="0" y="0"/>
          <a:chExt cx="0" cy="0"/>
        </a:xfrm>
      </p:grpSpPr>
      <p:grpSp>
        <p:nvGrpSpPr>
          <p:cNvPr id="82" name="Google Shape;82;p19"/>
          <p:cNvGrpSpPr/>
          <p:nvPr/>
        </p:nvGrpSpPr>
        <p:grpSpPr>
          <a:xfrm rot="5400000">
            <a:off x="5719749" y="1629787"/>
            <a:ext cx="4964577" cy="1883925"/>
            <a:chOff x="4152224" y="1218499"/>
            <a:chExt cx="4964577" cy="1883925"/>
          </a:xfrm>
        </p:grpSpPr>
        <p:pic>
          <p:nvPicPr>
            <p:cNvPr id="83" name="Google Shape;83;p19"/>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84" name="Google Shape;84;p19"/>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85" name="Google Shape;85;p1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6" name="Google Shape;86;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9"/>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88" name="Google Shape;88;p19"/>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89" name="Shape 89"/>
        <p:cNvGrpSpPr/>
        <p:nvPr/>
      </p:nvGrpSpPr>
      <p:grpSpPr>
        <a:xfrm>
          <a:off x="0" y="0"/>
          <a:ext cx="0" cy="0"/>
          <a:chOff x="0" y="0"/>
          <a:chExt cx="0" cy="0"/>
        </a:xfrm>
      </p:grpSpPr>
      <p:pic>
        <p:nvPicPr>
          <p:cNvPr id="90" name="Google Shape;90;p20"/>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91" name="Google Shape;91;p20"/>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92" name="Google Shape;92;p2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93" name="Google Shape;93;p2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94" name="Google Shape;94;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95" name="Google Shape;95;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20"/>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97" name="Google Shape;97;p20"/>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100" name="Google Shape;100;p21"/>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101" name="Google Shape;101;p21"/>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102" name="Google Shape;102;p21"/>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103" name="Google Shape;103;p2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04" name="Google Shape;104;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106" name="Shape 106"/>
        <p:cNvGrpSpPr/>
        <p:nvPr/>
      </p:nvGrpSpPr>
      <p:grpSpPr>
        <a:xfrm>
          <a:off x="0" y="0"/>
          <a:ext cx="0" cy="0"/>
          <a:chOff x="0" y="0"/>
          <a:chExt cx="0" cy="0"/>
        </a:xfrm>
      </p:grpSpPr>
      <p:pic>
        <p:nvPicPr>
          <p:cNvPr id="107" name="Google Shape;107;p22"/>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8" name="Google Shape;108;p22"/>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109" name="Google Shape;109;p22"/>
          <p:cNvGrpSpPr/>
          <p:nvPr/>
        </p:nvGrpSpPr>
        <p:grpSpPr>
          <a:xfrm>
            <a:off x="5709066" y="201260"/>
            <a:ext cx="2296623" cy="4424889"/>
            <a:chOff x="5598780" y="137712"/>
            <a:chExt cx="2577001" cy="4664652"/>
          </a:xfrm>
        </p:grpSpPr>
        <p:pic>
          <p:nvPicPr>
            <p:cNvPr id="110" name="Google Shape;110;p22"/>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111" name="Google Shape;111;p22"/>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22"/>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3" name="Google Shape;113;p2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14" name="Google Shape;114;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2"/>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16" name="Shape 116"/>
        <p:cNvGrpSpPr/>
        <p:nvPr/>
      </p:nvGrpSpPr>
      <p:grpSpPr>
        <a:xfrm>
          <a:off x="0" y="0"/>
          <a:ext cx="0" cy="0"/>
          <a:chOff x="0" y="0"/>
          <a:chExt cx="0" cy="0"/>
        </a:xfrm>
      </p:grpSpPr>
      <p:pic>
        <p:nvPicPr>
          <p:cNvPr id="117" name="Google Shape;117;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18" name="Google Shape;118;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9" name="Google Shape;119;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0" name="Google Shape;120;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1" name="Google Shape;121;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3"/>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3"/>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26" name="Google Shape;12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30" name="Google Shape;130;p24"/>
          <p:cNvGrpSpPr/>
          <p:nvPr/>
        </p:nvGrpSpPr>
        <p:grpSpPr>
          <a:xfrm>
            <a:off x="4344100" y="398125"/>
            <a:ext cx="4546500" cy="4222800"/>
            <a:chOff x="4344100" y="398125"/>
            <a:chExt cx="4546500" cy="4222800"/>
          </a:xfrm>
        </p:grpSpPr>
        <p:sp>
          <p:nvSpPr>
            <p:cNvPr id="131" name="Google Shape;131;p24"/>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24"/>
            <p:cNvGrpSpPr/>
            <p:nvPr/>
          </p:nvGrpSpPr>
          <p:grpSpPr>
            <a:xfrm>
              <a:off x="4445450" y="524200"/>
              <a:ext cx="399495" cy="101100"/>
              <a:chOff x="4445450" y="524200"/>
              <a:chExt cx="399495" cy="101100"/>
            </a:xfrm>
          </p:grpSpPr>
          <p:sp>
            <p:nvSpPr>
              <p:cNvPr id="133" name="Google Shape;133;p24"/>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4"/>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37" name="Shape 137"/>
        <p:cNvGrpSpPr/>
        <p:nvPr/>
      </p:nvGrpSpPr>
      <p:grpSpPr>
        <a:xfrm>
          <a:off x="0" y="0"/>
          <a:ext cx="0" cy="0"/>
          <a:chOff x="0" y="0"/>
          <a:chExt cx="0" cy="0"/>
        </a:xfrm>
      </p:grpSpPr>
      <p:pic>
        <p:nvPicPr>
          <p:cNvPr id="138" name="Google Shape;138;p25"/>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39" name="Google Shape;139;p25"/>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40" name="Google Shape;140;p25"/>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1" name="Google Shape;141;p25"/>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42" name="Google Shape;142;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45" name="Google Shape;145;p26"/>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47" name="Google Shape;147;p26"/>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48" name="Google Shape;148;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6"/>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50" name="Google Shape;150;p26"/>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51" name="Google Shape;151;p26"/>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52" name="Shape 152"/>
        <p:cNvGrpSpPr/>
        <p:nvPr/>
      </p:nvGrpSpPr>
      <p:grpSpPr>
        <a:xfrm>
          <a:off x="0" y="0"/>
          <a:ext cx="0" cy="0"/>
          <a:chOff x="0" y="0"/>
          <a:chExt cx="0" cy="0"/>
        </a:xfrm>
      </p:grpSpPr>
      <p:pic>
        <p:nvPicPr>
          <p:cNvPr id="153" name="Google Shape;153;p27"/>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54" name="Google Shape;154;p27"/>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55" name="Google Shape;155;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6" name="Google Shape;156;p2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7" name="Google Shape;157;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59" name="Google Shape;159;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0" name="Google Shape;160;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61" name="Google Shape;161;p27"/>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62" name="Shape 162"/>
        <p:cNvGrpSpPr/>
        <p:nvPr/>
      </p:nvGrpSpPr>
      <p:grpSpPr>
        <a:xfrm>
          <a:off x="0" y="0"/>
          <a:ext cx="0" cy="0"/>
          <a:chOff x="0" y="0"/>
          <a:chExt cx="0" cy="0"/>
        </a:xfrm>
      </p:grpSpPr>
      <p:pic>
        <p:nvPicPr>
          <p:cNvPr id="163" name="Google Shape;163;p2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64" name="Google Shape;164;p2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65" name="Google Shape;165;p2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6" name="Google Shape;166;p2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67" name="Google Shape;167;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68" name="Google Shape;168;p28"/>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69" name="Google Shape;169;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70" name="Google Shape;170;p28"/>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71" name="Shape 171"/>
        <p:cNvGrpSpPr/>
        <p:nvPr/>
      </p:nvGrpSpPr>
      <p:grpSpPr>
        <a:xfrm>
          <a:off x="0" y="0"/>
          <a:ext cx="0" cy="0"/>
          <a:chOff x="0" y="0"/>
          <a:chExt cx="0" cy="0"/>
        </a:xfrm>
      </p:grpSpPr>
      <p:pic>
        <p:nvPicPr>
          <p:cNvPr id="172" name="Google Shape;172;p29"/>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73" name="Google Shape;173;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74" name="Google Shape;174;p29"/>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5" name="Google Shape;175;p29"/>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6" name="Google Shape;176;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7" name="Google Shape;177;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79" name="Google Shape;179;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0" name="Google Shape;180;p2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81" name="Shape 181"/>
        <p:cNvGrpSpPr/>
        <p:nvPr/>
      </p:nvGrpSpPr>
      <p:grpSpPr>
        <a:xfrm>
          <a:off x="0" y="0"/>
          <a:ext cx="0" cy="0"/>
          <a:chOff x="0" y="0"/>
          <a:chExt cx="0" cy="0"/>
        </a:xfrm>
      </p:grpSpPr>
      <p:pic>
        <p:nvPicPr>
          <p:cNvPr id="182" name="Google Shape;182;p30"/>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83" name="Google Shape;183;p30"/>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84" name="Google Shape;184;p30"/>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85" name="Google Shape;185;p30"/>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6" name="Google Shape;186;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7" name="Google Shape;187;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3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89" name="Google Shape;189;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0" name="Google Shape;190;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91" name="Shape 191"/>
        <p:cNvGrpSpPr/>
        <p:nvPr/>
      </p:nvGrpSpPr>
      <p:grpSpPr>
        <a:xfrm>
          <a:off x="0" y="0"/>
          <a:ext cx="0" cy="0"/>
          <a:chOff x="0" y="0"/>
          <a:chExt cx="0" cy="0"/>
        </a:xfrm>
      </p:grpSpPr>
      <p:pic>
        <p:nvPicPr>
          <p:cNvPr id="192" name="Google Shape;192;p31"/>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93" name="Google Shape;193;p3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94" name="Google Shape;194;p3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5" name="Google Shape;195;p31"/>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6" name="Google Shape;196;p3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7" name="Google Shape;197;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99" name="Google Shape;199;p3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00" name="Google Shape;200;p31"/>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201" name="Shape 201"/>
        <p:cNvGrpSpPr/>
        <p:nvPr/>
      </p:nvGrpSpPr>
      <p:grpSpPr>
        <a:xfrm>
          <a:off x="0" y="0"/>
          <a:ext cx="0" cy="0"/>
          <a:chOff x="0" y="0"/>
          <a:chExt cx="0" cy="0"/>
        </a:xfrm>
      </p:grpSpPr>
      <p:pic>
        <p:nvPicPr>
          <p:cNvPr id="202" name="Google Shape;202;p32"/>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203" name="Google Shape;203;p3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204" name="Google Shape;204;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05" name="Google Shape;205;p32"/>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6" name="Google Shape;206;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07" name="Google Shape;207;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209" name="Google Shape;209;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0" name="Google Shape;210;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211" name="Shape 211"/>
        <p:cNvGrpSpPr/>
        <p:nvPr/>
      </p:nvGrpSpPr>
      <p:grpSpPr>
        <a:xfrm>
          <a:off x="0" y="0"/>
          <a:ext cx="0" cy="0"/>
          <a:chOff x="0" y="0"/>
          <a:chExt cx="0" cy="0"/>
        </a:xfrm>
      </p:grpSpPr>
      <p:pic>
        <p:nvPicPr>
          <p:cNvPr id="212" name="Google Shape;212;p33"/>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13" name="Google Shape;213;p33"/>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14" name="Google Shape;214;p33"/>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15" name="Google Shape;215;p3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16" name="Google Shape;216;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3"/>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19" name="Google Shape;219;p33"/>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0" name="Google Shape;220;p33"/>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21" name="Google Shape;221;p33"/>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22" name="Shape 222"/>
        <p:cNvGrpSpPr/>
        <p:nvPr/>
      </p:nvGrpSpPr>
      <p:grpSpPr>
        <a:xfrm>
          <a:off x="0" y="0"/>
          <a:ext cx="0" cy="0"/>
          <a:chOff x="0" y="0"/>
          <a:chExt cx="0" cy="0"/>
        </a:xfrm>
      </p:grpSpPr>
      <p:pic>
        <p:nvPicPr>
          <p:cNvPr id="223" name="Google Shape;223;p3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24" name="Google Shape;224;p34"/>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25" name="Google Shape;225;p3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26" name="Google Shape;226;p3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7" name="Google Shape;227;p3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28" name="Google Shape;228;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34"/>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30" name="Google Shape;230;p3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31" name="Google Shape;231;p3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32" name="Shape 232"/>
        <p:cNvGrpSpPr/>
        <p:nvPr/>
      </p:nvGrpSpPr>
      <p:grpSpPr>
        <a:xfrm>
          <a:off x="0" y="0"/>
          <a:ext cx="0" cy="0"/>
          <a:chOff x="0" y="0"/>
          <a:chExt cx="0" cy="0"/>
        </a:xfrm>
      </p:grpSpPr>
      <p:pic>
        <p:nvPicPr>
          <p:cNvPr id="233" name="Google Shape;233;p35"/>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34" name="Google Shape;234;p35"/>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35" name="Google Shape;235;p3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36" name="Google Shape;236;p3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7" name="Google Shape;237;p35"/>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38" name="Google Shape;238;p35"/>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39" name="Shape 239"/>
        <p:cNvGrpSpPr/>
        <p:nvPr/>
      </p:nvGrpSpPr>
      <p:grpSpPr>
        <a:xfrm>
          <a:off x="0" y="0"/>
          <a:ext cx="0" cy="0"/>
          <a:chOff x="0" y="0"/>
          <a:chExt cx="0" cy="0"/>
        </a:xfrm>
      </p:grpSpPr>
      <p:pic>
        <p:nvPicPr>
          <p:cNvPr id="240" name="Google Shape;240;p3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41" name="Google Shape;241;p36"/>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42" name="Google Shape;242;p3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43" name="Google Shape;243;p3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44" name="Google Shape;244;p3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45" name="Google Shape;245;p3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6"/>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47" name="Google Shape;247;p3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48" name="Google Shape;248;p3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49" name="Shape 249"/>
        <p:cNvGrpSpPr/>
        <p:nvPr/>
      </p:nvGrpSpPr>
      <p:grpSpPr>
        <a:xfrm>
          <a:off x="0" y="0"/>
          <a:ext cx="0" cy="0"/>
          <a:chOff x="0" y="0"/>
          <a:chExt cx="0" cy="0"/>
        </a:xfrm>
      </p:grpSpPr>
      <p:pic>
        <p:nvPicPr>
          <p:cNvPr id="250" name="Google Shape;250;p37"/>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51" name="Google Shape;251;p3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37"/>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53" name="Google Shape;253;p37"/>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54" name="Google Shape;254;p37"/>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55" name="Google Shape;255;p37"/>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56" name="Shape 256"/>
        <p:cNvGrpSpPr/>
        <p:nvPr/>
      </p:nvGrpSpPr>
      <p:grpSpPr>
        <a:xfrm>
          <a:off x="0" y="0"/>
          <a:ext cx="0" cy="0"/>
          <a:chOff x="0" y="0"/>
          <a:chExt cx="0" cy="0"/>
        </a:xfrm>
      </p:grpSpPr>
      <p:pic>
        <p:nvPicPr>
          <p:cNvPr descr="Divider1.png" id="257" name="Google Shape;257;p38"/>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58" name="Google Shape;258;p38"/>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9" name="Google Shape;259;p38"/>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60" name="Shape 260"/>
        <p:cNvGrpSpPr/>
        <p:nvPr/>
      </p:nvGrpSpPr>
      <p:grpSpPr>
        <a:xfrm>
          <a:off x="0" y="0"/>
          <a:ext cx="0" cy="0"/>
          <a:chOff x="0" y="0"/>
          <a:chExt cx="0" cy="0"/>
        </a:xfrm>
      </p:grpSpPr>
      <p:pic>
        <p:nvPicPr>
          <p:cNvPr id="261" name="Google Shape;261;p39"/>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62" name="Google Shape;262;p39"/>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63" name="Google Shape;263;p39"/>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65" name="Shape 265"/>
        <p:cNvGrpSpPr/>
        <p:nvPr/>
      </p:nvGrpSpPr>
      <p:grpSpPr>
        <a:xfrm>
          <a:off x="0" y="0"/>
          <a:ext cx="0" cy="0"/>
          <a:chOff x="0" y="0"/>
          <a:chExt cx="0" cy="0"/>
        </a:xfrm>
      </p:grpSpPr>
      <p:pic>
        <p:nvPicPr>
          <p:cNvPr id="266" name="Google Shape;266;p40"/>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7" name="Shape 26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68" name="Shape 268"/>
        <p:cNvGrpSpPr/>
        <p:nvPr/>
      </p:nvGrpSpPr>
      <p:grpSpPr>
        <a:xfrm>
          <a:off x="0" y="0"/>
          <a:ext cx="0" cy="0"/>
          <a:chOff x="0" y="0"/>
          <a:chExt cx="0" cy="0"/>
        </a:xfrm>
      </p:grpSpPr>
      <p:grpSp>
        <p:nvGrpSpPr>
          <p:cNvPr id="269" name="Google Shape;269;p42"/>
          <p:cNvGrpSpPr/>
          <p:nvPr/>
        </p:nvGrpSpPr>
        <p:grpSpPr>
          <a:xfrm>
            <a:off x="6262100" y="-3850"/>
            <a:ext cx="2886900" cy="485125"/>
            <a:chOff x="6262100" y="-3850"/>
            <a:chExt cx="2886900" cy="485125"/>
          </a:xfrm>
        </p:grpSpPr>
        <p:pic>
          <p:nvPicPr>
            <p:cNvPr descr="1.png" id="270" name="Google Shape;270;p42"/>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71" name="Google Shape;271;p42"/>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72" name="Google Shape;272;p42"/>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73" name="Google Shape;273;p42"/>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74" name="Google Shape;274;p4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75" name="Google Shape;275;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76" name="Google Shape;276;p42"/>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77" name="Google Shape;277;p42"/>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78" name="Google Shape;278;p42"/>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79" name="Google Shape;279;p42"/>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80" name="Google Shape;280;p42"/>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81" name="Google Shape;281;p42"/>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82" name="Google Shape;282;p42"/>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86" name="Shape 286"/>
        <p:cNvGrpSpPr/>
        <p:nvPr/>
      </p:nvGrpSpPr>
      <p:grpSpPr>
        <a:xfrm>
          <a:off x="0" y="0"/>
          <a:ext cx="0" cy="0"/>
          <a:chOff x="0" y="0"/>
          <a:chExt cx="0" cy="0"/>
        </a:xfrm>
      </p:grpSpPr>
      <p:pic>
        <p:nvPicPr>
          <p:cNvPr id="287" name="Google Shape;287;p4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88" name="Google Shape;288;p4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89" name="Shape 289"/>
        <p:cNvGrpSpPr/>
        <p:nvPr/>
      </p:nvGrpSpPr>
      <p:grpSpPr>
        <a:xfrm>
          <a:off x="0" y="0"/>
          <a:ext cx="0" cy="0"/>
          <a:chOff x="0" y="0"/>
          <a:chExt cx="0" cy="0"/>
        </a:xfrm>
      </p:grpSpPr>
      <p:pic>
        <p:nvPicPr>
          <p:cNvPr id="290" name="Google Shape;290;p4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91" name="Google Shape;291;p4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92" name="Google Shape;292;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4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94" name="Shape 294"/>
        <p:cNvGrpSpPr/>
        <p:nvPr/>
      </p:nvGrpSpPr>
      <p:grpSpPr>
        <a:xfrm>
          <a:off x="0" y="0"/>
          <a:ext cx="0" cy="0"/>
          <a:chOff x="0" y="0"/>
          <a:chExt cx="0" cy="0"/>
        </a:xfrm>
      </p:grpSpPr>
      <p:pic>
        <p:nvPicPr>
          <p:cNvPr descr="Divider4.png" id="295" name="Google Shape;295;p4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96" name="Google Shape;296;p4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97" name="Google Shape;297;p4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98" name="Google Shape;298;p4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99" name="Google Shape;299;p4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300" name="Google Shape;300;p4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301" name="Shape 301"/>
        <p:cNvGrpSpPr/>
        <p:nvPr/>
      </p:nvGrpSpPr>
      <p:grpSpPr>
        <a:xfrm>
          <a:off x="0" y="0"/>
          <a:ext cx="0" cy="0"/>
          <a:chOff x="0" y="0"/>
          <a:chExt cx="0" cy="0"/>
        </a:xfrm>
      </p:grpSpPr>
      <p:sp>
        <p:nvSpPr>
          <p:cNvPr id="302" name="Google Shape;302;p4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303" name="Google Shape;303;p47"/>
          <p:cNvGrpSpPr/>
          <p:nvPr/>
        </p:nvGrpSpPr>
        <p:grpSpPr>
          <a:xfrm rot="5400000">
            <a:off x="5719749" y="1629787"/>
            <a:ext cx="4964577" cy="1883925"/>
            <a:chOff x="4152224" y="1218499"/>
            <a:chExt cx="4964577" cy="1883925"/>
          </a:xfrm>
        </p:grpSpPr>
        <p:pic>
          <p:nvPicPr>
            <p:cNvPr id="304" name="Google Shape;304;p4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305" name="Google Shape;305;p4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306" name="Google Shape;306;p4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7" name="Google Shape;307;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8" name="Google Shape;308;p4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309" name="Shape 309"/>
        <p:cNvGrpSpPr/>
        <p:nvPr/>
      </p:nvGrpSpPr>
      <p:grpSpPr>
        <a:xfrm>
          <a:off x="0" y="0"/>
          <a:ext cx="0" cy="0"/>
          <a:chOff x="0" y="0"/>
          <a:chExt cx="0" cy="0"/>
        </a:xfrm>
      </p:grpSpPr>
      <p:pic>
        <p:nvPicPr>
          <p:cNvPr id="310" name="Google Shape;310;p4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11" name="Google Shape;311;p4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312" name="Google Shape;312;p4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13" name="Google Shape;313;p4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14" name="Google Shape;314;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15" name="Google Shape;315;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16" name="Google Shape;316;p4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17" name="Google Shape;317;p4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18" name="Shape 318"/>
        <p:cNvGrpSpPr/>
        <p:nvPr/>
      </p:nvGrpSpPr>
      <p:grpSpPr>
        <a:xfrm>
          <a:off x="0" y="0"/>
          <a:ext cx="0" cy="0"/>
          <a:chOff x="0" y="0"/>
          <a:chExt cx="0" cy="0"/>
        </a:xfrm>
      </p:grpSpPr>
      <p:pic>
        <p:nvPicPr>
          <p:cNvPr id="319" name="Google Shape;319;p4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20" name="Google Shape;320;p4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21" name="Google Shape;321;p4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22" name="Google Shape;322;p4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23" name="Google Shape;323;p4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24" name="Google Shape;324;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26" name="Shape 326"/>
        <p:cNvGrpSpPr/>
        <p:nvPr/>
      </p:nvGrpSpPr>
      <p:grpSpPr>
        <a:xfrm>
          <a:off x="0" y="0"/>
          <a:ext cx="0" cy="0"/>
          <a:chOff x="0" y="0"/>
          <a:chExt cx="0" cy="0"/>
        </a:xfrm>
      </p:grpSpPr>
      <p:pic>
        <p:nvPicPr>
          <p:cNvPr id="327" name="Google Shape;327;p5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8" name="Google Shape;328;p5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29" name="Google Shape;329;p50"/>
          <p:cNvGrpSpPr/>
          <p:nvPr/>
        </p:nvGrpSpPr>
        <p:grpSpPr>
          <a:xfrm>
            <a:off x="5709066" y="201260"/>
            <a:ext cx="2296623" cy="4424889"/>
            <a:chOff x="5598780" y="137712"/>
            <a:chExt cx="2577001" cy="4664652"/>
          </a:xfrm>
        </p:grpSpPr>
        <p:pic>
          <p:nvPicPr>
            <p:cNvPr id="330" name="Google Shape;330;p5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31" name="Google Shape;331;p5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5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3" name="Google Shape;333;p5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34" name="Google Shape;334;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35" name="Google Shape;335;p5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36" name="Shape 336"/>
        <p:cNvGrpSpPr/>
        <p:nvPr/>
      </p:nvGrpSpPr>
      <p:grpSpPr>
        <a:xfrm>
          <a:off x="0" y="0"/>
          <a:ext cx="0" cy="0"/>
          <a:chOff x="0" y="0"/>
          <a:chExt cx="0" cy="0"/>
        </a:xfrm>
      </p:grpSpPr>
      <p:pic>
        <p:nvPicPr>
          <p:cNvPr id="337" name="Google Shape;337;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38" name="Google Shape;338;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9" name="Google Shape;339;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0" name="Google Shape;340;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1" name="Google Shape;341;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5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44" name="Shape 344"/>
        <p:cNvGrpSpPr/>
        <p:nvPr/>
      </p:nvGrpSpPr>
      <p:grpSpPr>
        <a:xfrm>
          <a:off x="0" y="0"/>
          <a:ext cx="0" cy="0"/>
          <a:chOff x="0" y="0"/>
          <a:chExt cx="0" cy="0"/>
        </a:xfrm>
      </p:grpSpPr>
      <p:pic>
        <p:nvPicPr>
          <p:cNvPr id="345" name="Google Shape;345;p5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46" name="Google Shape;346;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7" name="Google Shape;347;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8" name="Google Shape;348;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50" name="Google Shape;350;p52"/>
          <p:cNvGrpSpPr/>
          <p:nvPr/>
        </p:nvGrpSpPr>
        <p:grpSpPr>
          <a:xfrm>
            <a:off x="4344100" y="398125"/>
            <a:ext cx="4546500" cy="4222800"/>
            <a:chOff x="4344100" y="398125"/>
            <a:chExt cx="4546500" cy="4222800"/>
          </a:xfrm>
        </p:grpSpPr>
        <p:sp>
          <p:nvSpPr>
            <p:cNvPr id="351" name="Google Shape;351;p5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52"/>
            <p:cNvGrpSpPr/>
            <p:nvPr/>
          </p:nvGrpSpPr>
          <p:grpSpPr>
            <a:xfrm>
              <a:off x="4445450" y="524200"/>
              <a:ext cx="399495" cy="101100"/>
              <a:chOff x="4445450" y="524200"/>
              <a:chExt cx="399495" cy="101100"/>
            </a:xfrm>
          </p:grpSpPr>
          <p:sp>
            <p:nvSpPr>
              <p:cNvPr id="353" name="Google Shape;353;p5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5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57" name="Shape 357"/>
        <p:cNvGrpSpPr/>
        <p:nvPr/>
      </p:nvGrpSpPr>
      <p:grpSpPr>
        <a:xfrm>
          <a:off x="0" y="0"/>
          <a:ext cx="0" cy="0"/>
          <a:chOff x="0" y="0"/>
          <a:chExt cx="0" cy="0"/>
        </a:xfrm>
      </p:grpSpPr>
      <p:pic>
        <p:nvPicPr>
          <p:cNvPr id="358" name="Google Shape;358;p5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59" name="Google Shape;359;p5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60" name="Google Shape;360;p5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1" name="Google Shape;361;p5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62" name="Google Shape;362;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63" name="Shape 363"/>
        <p:cNvGrpSpPr/>
        <p:nvPr/>
      </p:nvGrpSpPr>
      <p:grpSpPr>
        <a:xfrm>
          <a:off x="0" y="0"/>
          <a:ext cx="0" cy="0"/>
          <a:chOff x="0" y="0"/>
          <a:chExt cx="0" cy="0"/>
        </a:xfrm>
      </p:grpSpPr>
      <p:pic>
        <p:nvPicPr>
          <p:cNvPr id="364" name="Google Shape;364;p5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65" name="Google Shape;365;p5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67" name="Google Shape;367;p5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68" name="Google Shape;368;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5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70" name="Google Shape;370;p5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71" name="Google Shape;371;p5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72" name="Shape 372"/>
        <p:cNvGrpSpPr/>
        <p:nvPr/>
      </p:nvGrpSpPr>
      <p:grpSpPr>
        <a:xfrm>
          <a:off x="0" y="0"/>
          <a:ext cx="0" cy="0"/>
          <a:chOff x="0" y="0"/>
          <a:chExt cx="0" cy="0"/>
        </a:xfrm>
      </p:grpSpPr>
      <p:pic>
        <p:nvPicPr>
          <p:cNvPr id="373" name="Google Shape;373;p5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74" name="Google Shape;374;p5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75" name="Google Shape;375;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6" name="Google Shape;376;p5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7" name="Google Shape;377;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78" name="Google Shape;378;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79" name="Google Shape;379;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0" name="Google Shape;380;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81" name="Google Shape;381;p5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82" name="Shape 382"/>
        <p:cNvGrpSpPr/>
        <p:nvPr/>
      </p:nvGrpSpPr>
      <p:grpSpPr>
        <a:xfrm>
          <a:off x="0" y="0"/>
          <a:ext cx="0" cy="0"/>
          <a:chOff x="0" y="0"/>
          <a:chExt cx="0" cy="0"/>
        </a:xfrm>
      </p:grpSpPr>
      <p:pic>
        <p:nvPicPr>
          <p:cNvPr id="383" name="Google Shape;383;p5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84" name="Google Shape;384;p5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85" name="Google Shape;385;p5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6" name="Google Shape;386;p5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87" name="Google Shape;387;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88" name="Google Shape;388;p5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89" name="Google Shape;389;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90" name="Google Shape;390;p5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91" name="Shape 391"/>
        <p:cNvGrpSpPr/>
        <p:nvPr/>
      </p:nvGrpSpPr>
      <p:grpSpPr>
        <a:xfrm>
          <a:off x="0" y="0"/>
          <a:ext cx="0" cy="0"/>
          <a:chOff x="0" y="0"/>
          <a:chExt cx="0" cy="0"/>
        </a:xfrm>
      </p:grpSpPr>
      <p:pic>
        <p:nvPicPr>
          <p:cNvPr id="392" name="Google Shape;392;p5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93" name="Google Shape;393;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94" name="Google Shape;394;p5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5" name="Google Shape;395;p5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6" name="Google Shape;396;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7" name="Google Shape;397;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8" name="Google Shape;398;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99" name="Google Shape;399;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0" name="Google Shape;400;p5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401" name="Shape 401"/>
        <p:cNvGrpSpPr/>
        <p:nvPr/>
      </p:nvGrpSpPr>
      <p:grpSpPr>
        <a:xfrm>
          <a:off x="0" y="0"/>
          <a:ext cx="0" cy="0"/>
          <a:chOff x="0" y="0"/>
          <a:chExt cx="0" cy="0"/>
        </a:xfrm>
      </p:grpSpPr>
      <p:pic>
        <p:nvPicPr>
          <p:cNvPr id="402" name="Google Shape;402;p5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03" name="Google Shape;403;p5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404" name="Google Shape;404;p5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405" name="Google Shape;405;p5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6" name="Google Shape;406;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7" name="Google Shape;407;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p5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409" name="Google Shape;409;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0" name="Google Shape;410;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411" name="Shape 411"/>
        <p:cNvGrpSpPr/>
        <p:nvPr/>
      </p:nvGrpSpPr>
      <p:grpSpPr>
        <a:xfrm>
          <a:off x="0" y="0"/>
          <a:ext cx="0" cy="0"/>
          <a:chOff x="0" y="0"/>
          <a:chExt cx="0" cy="0"/>
        </a:xfrm>
      </p:grpSpPr>
      <p:pic>
        <p:nvPicPr>
          <p:cNvPr id="412" name="Google Shape;412;p5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13" name="Google Shape;413;p5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14" name="Google Shape;414;p5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5" name="Google Shape;415;p5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6" name="Google Shape;416;p5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7" name="Google Shape;417;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8" name="Google Shape;418;p5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19" name="Google Shape;419;p5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20" name="Google Shape;420;p5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21" name="Shape 421"/>
        <p:cNvGrpSpPr/>
        <p:nvPr/>
      </p:nvGrpSpPr>
      <p:grpSpPr>
        <a:xfrm>
          <a:off x="0" y="0"/>
          <a:ext cx="0" cy="0"/>
          <a:chOff x="0" y="0"/>
          <a:chExt cx="0" cy="0"/>
        </a:xfrm>
      </p:grpSpPr>
      <p:pic>
        <p:nvPicPr>
          <p:cNvPr id="422" name="Google Shape;422;p6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23" name="Google Shape;423;p6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24" name="Google Shape;424;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25" name="Google Shape;425;p6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6" name="Google Shape;426;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27" name="Google Shape;427;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8" name="Google Shape;428;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29" name="Google Shape;429;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0" name="Google Shape;430;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31" name="Shape 431"/>
        <p:cNvGrpSpPr/>
        <p:nvPr/>
      </p:nvGrpSpPr>
      <p:grpSpPr>
        <a:xfrm>
          <a:off x="0" y="0"/>
          <a:ext cx="0" cy="0"/>
          <a:chOff x="0" y="0"/>
          <a:chExt cx="0" cy="0"/>
        </a:xfrm>
      </p:grpSpPr>
      <p:pic>
        <p:nvPicPr>
          <p:cNvPr id="432" name="Google Shape;432;p6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33" name="Google Shape;433;p6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34" name="Google Shape;434;p6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35" name="Google Shape;435;p6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36" name="Google Shape;436;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6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39" name="Google Shape;439;p6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0" name="Google Shape;440;p6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41" name="Google Shape;441;p6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42" name="Shape 442"/>
        <p:cNvGrpSpPr/>
        <p:nvPr/>
      </p:nvGrpSpPr>
      <p:grpSpPr>
        <a:xfrm>
          <a:off x="0" y="0"/>
          <a:ext cx="0" cy="0"/>
          <a:chOff x="0" y="0"/>
          <a:chExt cx="0" cy="0"/>
        </a:xfrm>
      </p:grpSpPr>
      <p:pic>
        <p:nvPicPr>
          <p:cNvPr id="443" name="Google Shape;443;p6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44" name="Google Shape;444;p6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45" name="Google Shape;445;p6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6" name="Google Shape;446;p6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7" name="Google Shape;447;p6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8" name="Google Shape;448;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6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50" name="Google Shape;450;p6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51" name="Google Shape;451;p6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52" name="Shape 452"/>
        <p:cNvGrpSpPr/>
        <p:nvPr/>
      </p:nvGrpSpPr>
      <p:grpSpPr>
        <a:xfrm>
          <a:off x="0" y="0"/>
          <a:ext cx="0" cy="0"/>
          <a:chOff x="0" y="0"/>
          <a:chExt cx="0" cy="0"/>
        </a:xfrm>
      </p:grpSpPr>
      <p:pic>
        <p:nvPicPr>
          <p:cNvPr id="453" name="Google Shape;453;p6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54" name="Google Shape;454;p6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55" name="Google Shape;455;p63"/>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56" name="Google Shape;456;p6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57" name="Google Shape;457;p6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58" name="Google Shape;458;p6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9" name="Google Shape;459;p63"/>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60" name="Google Shape;460;p6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61" name="Google Shape;461;p6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62" name="Shape 462"/>
        <p:cNvGrpSpPr/>
        <p:nvPr/>
      </p:nvGrpSpPr>
      <p:grpSpPr>
        <a:xfrm>
          <a:off x="0" y="0"/>
          <a:ext cx="0" cy="0"/>
          <a:chOff x="0" y="0"/>
          <a:chExt cx="0" cy="0"/>
        </a:xfrm>
      </p:grpSpPr>
      <p:pic>
        <p:nvPicPr>
          <p:cNvPr id="463" name="Google Shape;463;p6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64" name="Google Shape;464;p6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65" name="Google Shape;465;p6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66" name="Google Shape;466;p64"/>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67" name="Google Shape;467;p6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68" name="Google Shape;468;p64"/>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69" name="Shape 469"/>
        <p:cNvGrpSpPr/>
        <p:nvPr/>
      </p:nvGrpSpPr>
      <p:grpSpPr>
        <a:xfrm>
          <a:off x="0" y="0"/>
          <a:ext cx="0" cy="0"/>
          <a:chOff x="0" y="0"/>
          <a:chExt cx="0" cy="0"/>
        </a:xfrm>
      </p:grpSpPr>
      <p:pic>
        <p:nvPicPr>
          <p:cNvPr descr="Divider1.png" id="470" name="Google Shape;470;p65"/>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71" name="Google Shape;471;p65"/>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2" name="Google Shape;472;p6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73" name="Shape 473"/>
        <p:cNvGrpSpPr/>
        <p:nvPr/>
      </p:nvGrpSpPr>
      <p:grpSpPr>
        <a:xfrm>
          <a:off x="0" y="0"/>
          <a:ext cx="0" cy="0"/>
          <a:chOff x="0" y="0"/>
          <a:chExt cx="0" cy="0"/>
        </a:xfrm>
      </p:grpSpPr>
      <p:pic>
        <p:nvPicPr>
          <p:cNvPr id="474" name="Google Shape;474;p66"/>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75" name="Google Shape;475;p66"/>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76" name="Google Shape;476;p66"/>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6"/>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78" name="Shape 478"/>
        <p:cNvGrpSpPr/>
        <p:nvPr/>
      </p:nvGrpSpPr>
      <p:grpSpPr>
        <a:xfrm>
          <a:off x="0" y="0"/>
          <a:ext cx="0" cy="0"/>
          <a:chOff x="0" y="0"/>
          <a:chExt cx="0" cy="0"/>
        </a:xfrm>
      </p:grpSpPr>
      <p:pic>
        <p:nvPicPr>
          <p:cNvPr id="479" name="Google Shape;479;p6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80" name="Shape 480"/>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81" name="Shape 481"/>
        <p:cNvGrpSpPr/>
        <p:nvPr/>
      </p:nvGrpSpPr>
      <p:grpSpPr>
        <a:xfrm>
          <a:off x="0" y="0"/>
          <a:ext cx="0" cy="0"/>
          <a:chOff x="0" y="0"/>
          <a:chExt cx="0" cy="0"/>
        </a:xfrm>
      </p:grpSpPr>
      <p:grpSp>
        <p:nvGrpSpPr>
          <p:cNvPr id="482" name="Google Shape;482;p69"/>
          <p:cNvGrpSpPr/>
          <p:nvPr/>
        </p:nvGrpSpPr>
        <p:grpSpPr>
          <a:xfrm>
            <a:off x="6262100" y="-3850"/>
            <a:ext cx="2886900" cy="485125"/>
            <a:chOff x="6262100" y="-3850"/>
            <a:chExt cx="2886900" cy="485125"/>
          </a:xfrm>
        </p:grpSpPr>
        <p:pic>
          <p:nvPicPr>
            <p:cNvPr descr="1.png" id="483" name="Google Shape;483;p69"/>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84" name="Google Shape;484;p69"/>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85" name="Google Shape;485;p69"/>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86" name="Google Shape;486;p69"/>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87" name="Google Shape;487;p6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8" name="Google Shape;488;p6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9" name="Google Shape;489;p69"/>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90" name="Google Shape;490;p69"/>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91" name="Google Shape;491;p69"/>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92" name="Google Shape;492;p69"/>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93" name="Google Shape;493;p69"/>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94" name="Google Shape;494;p69"/>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95" name="Google Shape;495;p69"/>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96" name="Shape 496"/>
        <p:cNvGrpSpPr/>
        <p:nvPr/>
      </p:nvGrpSpPr>
      <p:grpSpPr>
        <a:xfrm>
          <a:off x="0" y="0"/>
          <a:ext cx="0" cy="0"/>
          <a:chOff x="0" y="0"/>
          <a:chExt cx="0" cy="0"/>
        </a:xfrm>
      </p:grpSpPr>
      <p:pic>
        <p:nvPicPr>
          <p:cNvPr id="497" name="Google Shape;497;p7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98" name="Google Shape;498;p7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99" name="Google Shape;499;p7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00" name="Google Shape;500;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1" name="Google Shape;501;p70"/>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502" name="Google Shape;502;p70"/>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06" name="Shape 506"/>
        <p:cNvGrpSpPr/>
        <p:nvPr/>
      </p:nvGrpSpPr>
      <p:grpSpPr>
        <a:xfrm>
          <a:off x="0" y="0"/>
          <a:ext cx="0" cy="0"/>
          <a:chOff x="0" y="0"/>
          <a:chExt cx="0" cy="0"/>
        </a:xfrm>
      </p:grpSpPr>
      <p:pic>
        <p:nvPicPr>
          <p:cNvPr id="507" name="Google Shape;507;p7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08" name="Google Shape;508;p7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09" name="Shape 509"/>
        <p:cNvGrpSpPr/>
        <p:nvPr/>
      </p:nvGrpSpPr>
      <p:grpSpPr>
        <a:xfrm>
          <a:off x="0" y="0"/>
          <a:ext cx="0" cy="0"/>
          <a:chOff x="0" y="0"/>
          <a:chExt cx="0" cy="0"/>
        </a:xfrm>
      </p:grpSpPr>
      <p:pic>
        <p:nvPicPr>
          <p:cNvPr id="510" name="Google Shape;510;p7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11" name="Google Shape;511;p7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12" name="Google Shape;512;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13" name="Google Shape;513;p7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14" name="Shape 514"/>
        <p:cNvGrpSpPr/>
        <p:nvPr/>
      </p:nvGrpSpPr>
      <p:grpSpPr>
        <a:xfrm>
          <a:off x="0" y="0"/>
          <a:ext cx="0" cy="0"/>
          <a:chOff x="0" y="0"/>
          <a:chExt cx="0" cy="0"/>
        </a:xfrm>
      </p:grpSpPr>
      <p:pic>
        <p:nvPicPr>
          <p:cNvPr descr="Divider4.png" id="515" name="Google Shape;515;p7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16" name="Google Shape;516;p7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17" name="Google Shape;517;p7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18" name="Google Shape;518;p7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19" name="Google Shape;519;p7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20" name="Google Shape;520;p7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21" name="Shape 521"/>
        <p:cNvGrpSpPr/>
        <p:nvPr/>
      </p:nvGrpSpPr>
      <p:grpSpPr>
        <a:xfrm>
          <a:off x="0" y="0"/>
          <a:ext cx="0" cy="0"/>
          <a:chOff x="0" y="0"/>
          <a:chExt cx="0" cy="0"/>
        </a:xfrm>
      </p:grpSpPr>
      <p:sp>
        <p:nvSpPr>
          <p:cNvPr id="522" name="Google Shape;522;p75"/>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523" name="Google Shape;523;p75"/>
          <p:cNvGrpSpPr/>
          <p:nvPr/>
        </p:nvGrpSpPr>
        <p:grpSpPr>
          <a:xfrm rot="5400000">
            <a:off x="5719749" y="1629787"/>
            <a:ext cx="4964577" cy="1883925"/>
            <a:chOff x="4152224" y="1218499"/>
            <a:chExt cx="4964577" cy="1883925"/>
          </a:xfrm>
        </p:grpSpPr>
        <p:pic>
          <p:nvPicPr>
            <p:cNvPr id="524" name="Google Shape;524;p7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25" name="Google Shape;525;p7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26" name="Google Shape;526;p7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7" name="Google Shape;527;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28" name="Shape 528"/>
        <p:cNvGrpSpPr/>
        <p:nvPr/>
      </p:nvGrpSpPr>
      <p:grpSpPr>
        <a:xfrm>
          <a:off x="0" y="0"/>
          <a:ext cx="0" cy="0"/>
          <a:chOff x="0" y="0"/>
          <a:chExt cx="0" cy="0"/>
        </a:xfrm>
      </p:grpSpPr>
      <p:pic>
        <p:nvPicPr>
          <p:cNvPr id="529" name="Google Shape;529;p7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30" name="Google Shape;530;p7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31" name="Google Shape;531;p7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32" name="Google Shape;532;p7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3" name="Google Shape;533;p7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34" name="Google Shape;534;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35" name="Google Shape;535;p7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36" name="Google Shape;536;p7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37" name="Shape 537"/>
        <p:cNvGrpSpPr/>
        <p:nvPr/>
      </p:nvGrpSpPr>
      <p:grpSpPr>
        <a:xfrm>
          <a:off x="0" y="0"/>
          <a:ext cx="0" cy="0"/>
          <a:chOff x="0" y="0"/>
          <a:chExt cx="0" cy="0"/>
        </a:xfrm>
      </p:grpSpPr>
      <p:pic>
        <p:nvPicPr>
          <p:cNvPr id="538" name="Google Shape;538;p7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39" name="Google Shape;539;p7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40" name="Google Shape;540;p7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41" name="Google Shape;541;p7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42" name="Google Shape;542;p7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43" name="Google Shape;543;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4" name="Google Shape;544;p7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45" name="Shape 545"/>
        <p:cNvGrpSpPr/>
        <p:nvPr/>
      </p:nvGrpSpPr>
      <p:grpSpPr>
        <a:xfrm>
          <a:off x="0" y="0"/>
          <a:ext cx="0" cy="0"/>
          <a:chOff x="0" y="0"/>
          <a:chExt cx="0" cy="0"/>
        </a:xfrm>
      </p:grpSpPr>
      <p:pic>
        <p:nvPicPr>
          <p:cNvPr id="546" name="Google Shape;546;p7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7" name="Google Shape;547;p7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48" name="Google Shape;548;p78"/>
          <p:cNvGrpSpPr/>
          <p:nvPr/>
        </p:nvGrpSpPr>
        <p:grpSpPr>
          <a:xfrm>
            <a:off x="5709066" y="201260"/>
            <a:ext cx="2296623" cy="4424889"/>
            <a:chOff x="5598780" y="137712"/>
            <a:chExt cx="2577001" cy="4664652"/>
          </a:xfrm>
        </p:grpSpPr>
        <p:pic>
          <p:nvPicPr>
            <p:cNvPr id="549" name="Google Shape;549;p7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50" name="Google Shape;550;p7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7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2" name="Google Shape;552;p7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53" name="Google Shape;553;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4" name="Google Shape;554;p7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55" name="Shape 555"/>
        <p:cNvGrpSpPr/>
        <p:nvPr/>
      </p:nvGrpSpPr>
      <p:grpSpPr>
        <a:xfrm>
          <a:off x="0" y="0"/>
          <a:ext cx="0" cy="0"/>
          <a:chOff x="0" y="0"/>
          <a:chExt cx="0" cy="0"/>
        </a:xfrm>
      </p:grpSpPr>
      <p:pic>
        <p:nvPicPr>
          <p:cNvPr id="556" name="Google Shape;556;p7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57" name="Google Shape;557;p7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8" name="Google Shape;558;p7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9" name="Google Shape;559;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0" name="Google Shape;560;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1" name="Google Shape;561;p7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7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63" name="Shape 563"/>
        <p:cNvGrpSpPr/>
        <p:nvPr/>
      </p:nvGrpSpPr>
      <p:grpSpPr>
        <a:xfrm>
          <a:off x="0" y="0"/>
          <a:ext cx="0" cy="0"/>
          <a:chOff x="0" y="0"/>
          <a:chExt cx="0" cy="0"/>
        </a:xfrm>
      </p:grpSpPr>
      <p:pic>
        <p:nvPicPr>
          <p:cNvPr id="564" name="Google Shape;564;p8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65" name="Google Shape;565;p8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6" name="Google Shape;566;p8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7" name="Google Shape;567;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8" name="Google Shape;568;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69" name="Google Shape;569;p80"/>
          <p:cNvGrpSpPr/>
          <p:nvPr/>
        </p:nvGrpSpPr>
        <p:grpSpPr>
          <a:xfrm>
            <a:off x="4344100" y="398125"/>
            <a:ext cx="4546500" cy="4222800"/>
            <a:chOff x="4344100" y="398125"/>
            <a:chExt cx="4546500" cy="4222800"/>
          </a:xfrm>
        </p:grpSpPr>
        <p:sp>
          <p:nvSpPr>
            <p:cNvPr id="570" name="Google Shape;570;p8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80"/>
            <p:cNvGrpSpPr/>
            <p:nvPr/>
          </p:nvGrpSpPr>
          <p:grpSpPr>
            <a:xfrm>
              <a:off x="4445450" y="524200"/>
              <a:ext cx="399495" cy="101100"/>
              <a:chOff x="4445450" y="524200"/>
              <a:chExt cx="399495" cy="101100"/>
            </a:xfrm>
          </p:grpSpPr>
          <p:sp>
            <p:nvSpPr>
              <p:cNvPr id="572" name="Google Shape;572;p8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8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76" name="Shape 576"/>
        <p:cNvGrpSpPr/>
        <p:nvPr/>
      </p:nvGrpSpPr>
      <p:grpSpPr>
        <a:xfrm>
          <a:off x="0" y="0"/>
          <a:ext cx="0" cy="0"/>
          <a:chOff x="0" y="0"/>
          <a:chExt cx="0" cy="0"/>
        </a:xfrm>
      </p:grpSpPr>
      <p:pic>
        <p:nvPicPr>
          <p:cNvPr id="577" name="Google Shape;577;p8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78" name="Google Shape;578;p8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9" name="Google Shape;579;p8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0" name="Google Shape;580;p8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81" name="Google Shape;581;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82" name="Shape 582"/>
        <p:cNvGrpSpPr/>
        <p:nvPr/>
      </p:nvGrpSpPr>
      <p:grpSpPr>
        <a:xfrm>
          <a:off x="0" y="0"/>
          <a:ext cx="0" cy="0"/>
          <a:chOff x="0" y="0"/>
          <a:chExt cx="0" cy="0"/>
        </a:xfrm>
      </p:grpSpPr>
      <p:pic>
        <p:nvPicPr>
          <p:cNvPr id="583" name="Google Shape;583;p8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84" name="Google Shape;584;p8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86" name="Google Shape;586;p8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87" name="Google Shape;587;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p8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89" name="Google Shape;589;p8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90" name="Google Shape;590;p8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91" name="Shape 591"/>
        <p:cNvGrpSpPr/>
        <p:nvPr/>
      </p:nvGrpSpPr>
      <p:grpSpPr>
        <a:xfrm>
          <a:off x="0" y="0"/>
          <a:ext cx="0" cy="0"/>
          <a:chOff x="0" y="0"/>
          <a:chExt cx="0" cy="0"/>
        </a:xfrm>
      </p:grpSpPr>
      <p:pic>
        <p:nvPicPr>
          <p:cNvPr id="592" name="Google Shape;592;p8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93" name="Google Shape;593;p8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94" name="Google Shape;594;p8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5" name="Google Shape;595;p8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96" name="Google Shape;596;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97" name="Google Shape;597;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98" name="Google Shape;598;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99" name="Google Shape;599;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00" name="Google Shape;600;p8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601" name="Shape 601"/>
        <p:cNvGrpSpPr/>
        <p:nvPr/>
      </p:nvGrpSpPr>
      <p:grpSpPr>
        <a:xfrm>
          <a:off x="0" y="0"/>
          <a:ext cx="0" cy="0"/>
          <a:chOff x="0" y="0"/>
          <a:chExt cx="0" cy="0"/>
        </a:xfrm>
      </p:grpSpPr>
      <p:pic>
        <p:nvPicPr>
          <p:cNvPr id="602" name="Google Shape;602;p8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03" name="Google Shape;603;p8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604" name="Google Shape;604;p8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5" name="Google Shape;605;p8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06" name="Google Shape;606;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607" name="Google Shape;607;p8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608" name="Google Shape;608;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609" name="Google Shape;609;p8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610" name="Shape 610"/>
        <p:cNvGrpSpPr/>
        <p:nvPr/>
      </p:nvGrpSpPr>
      <p:grpSpPr>
        <a:xfrm>
          <a:off x="0" y="0"/>
          <a:ext cx="0" cy="0"/>
          <a:chOff x="0" y="0"/>
          <a:chExt cx="0" cy="0"/>
        </a:xfrm>
      </p:grpSpPr>
      <p:pic>
        <p:nvPicPr>
          <p:cNvPr id="611" name="Google Shape;611;p8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612" name="Google Shape;612;p8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13" name="Google Shape;613;p8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14" name="Google Shape;614;p8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5" name="Google Shape;615;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6" name="Google Shape;616;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7" name="Google Shape;617;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18" name="Google Shape;618;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9" name="Google Shape;619;p8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20" name="Shape 620"/>
        <p:cNvGrpSpPr/>
        <p:nvPr/>
      </p:nvGrpSpPr>
      <p:grpSpPr>
        <a:xfrm>
          <a:off x="0" y="0"/>
          <a:ext cx="0" cy="0"/>
          <a:chOff x="0" y="0"/>
          <a:chExt cx="0" cy="0"/>
        </a:xfrm>
      </p:grpSpPr>
      <p:pic>
        <p:nvPicPr>
          <p:cNvPr id="621" name="Google Shape;621;p8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22" name="Google Shape;622;p8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23" name="Google Shape;623;p8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24" name="Google Shape;624;p8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5" name="Google Shape;625;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6" name="Google Shape;626;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7" name="Google Shape;627;p8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28" name="Google Shape;628;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9" name="Google Shape;629;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30" name="Shape 630"/>
        <p:cNvGrpSpPr/>
        <p:nvPr/>
      </p:nvGrpSpPr>
      <p:grpSpPr>
        <a:xfrm>
          <a:off x="0" y="0"/>
          <a:ext cx="0" cy="0"/>
          <a:chOff x="0" y="0"/>
          <a:chExt cx="0" cy="0"/>
        </a:xfrm>
      </p:grpSpPr>
      <p:pic>
        <p:nvPicPr>
          <p:cNvPr id="631" name="Google Shape;631;p8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32" name="Google Shape;632;p8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33" name="Google Shape;633;p8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34" name="Google Shape;634;p8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5" name="Google Shape;635;p8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6" name="Google Shape;636;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7" name="Google Shape;637;p8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38" name="Google Shape;638;p8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9" name="Google Shape;639;p8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640" name="Google Shape;640;p87"/>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641" name="Google Shape;641;p87"/>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42" name="Shape 642"/>
        <p:cNvGrpSpPr/>
        <p:nvPr/>
      </p:nvGrpSpPr>
      <p:grpSpPr>
        <a:xfrm>
          <a:off x="0" y="0"/>
          <a:ext cx="0" cy="0"/>
          <a:chOff x="0" y="0"/>
          <a:chExt cx="0" cy="0"/>
        </a:xfrm>
      </p:grpSpPr>
      <p:pic>
        <p:nvPicPr>
          <p:cNvPr id="643" name="Google Shape;643;p8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44" name="Google Shape;644;p8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45" name="Google Shape;645;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46" name="Google Shape;646;p8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7" name="Google Shape;647;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48" name="Google Shape;648;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50" name="Google Shape;650;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1" name="Google Shape;651;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52" name="Shape 652"/>
        <p:cNvGrpSpPr/>
        <p:nvPr/>
      </p:nvGrpSpPr>
      <p:grpSpPr>
        <a:xfrm>
          <a:off x="0" y="0"/>
          <a:ext cx="0" cy="0"/>
          <a:chOff x="0" y="0"/>
          <a:chExt cx="0" cy="0"/>
        </a:xfrm>
      </p:grpSpPr>
      <p:pic>
        <p:nvPicPr>
          <p:cNvPr id="653" name="Google Shape;653;p8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54" name="Google Shape;654;p8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55" name="Google Shape;655;p8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56" name="Google Shape;656;p8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57" name="Google Shape;657;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8" name="Google Shape;658;p8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60" name="Google Shape;660;p8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1" name="Google Shape;661;p8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62" name="Google Shape;662;p8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63" name="Shape 663"/>
        <p:cNvGrpSpPr/>
        <p:nvPr/>
      </p:nvGrpSpPr>
      <p:grpSpPr>
        <a:xfrm>
          <a:off x="0" y="0"/>
          <a:ext cx="0" cy="0"/>
          <a:chOff x="0" y="0"/>
          <a:chExt cx="0" cy="0"/>
        </a:xfrm>
      </p:grpSpPr>
      <p:pic>
        <p:nvPicPr>
          <p:cNvPr id="664" name="Google Shape;664;p9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65" name="Google Shape;665;p9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66" name="Google Shape;666;p9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7" name="Google Shape;667;p9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8" name="Google Shape;668;p9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9" name="Google Shape;669;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0" name="Google Shape;670;p9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71" name="Google Shape;671;p9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72" name="Google Shape;672;p9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73" name="Shape 673"/>
        <p:cNvGrpSpPr/>
        <p:nvPr/>
      </p:nvGrpSpPr>
      <p:grpSpPr>
        <a:xfrm>
          <a:off x="0" y="0"/>
          <a:ext cx="0" cy="0"/>
          <a:chOff x="0" y="0"/>
          <a:chExt cx="0" cy="0"/>
        </a:xfrm>
      </p:grpSpPr>
      <p:pic>
        <p:nvPicPr>
          <p:cNvPr id="674" name="Google Shape;674;p9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75" name="Google Shape;675;p9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76" name="Google Shape;676;p9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77" name="Google Shape;677;p9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78" name="Google Shape;678;p9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79" name="Google Shape;679;p9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80" name="Google Shape;680;p9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81" name="Google Shape;681;p9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82" name="Google Shape;682;p9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83" name="Shape 683"/>
        <p:cNvGrpSpPr/>
        <p:nvPr/>
      </p:nvGrpSpPr>
      <p:grpSpPr>
        <a:xfrm>
          <a:off x="0" y="0"/>
          <a:ext cx="0" cy="0"/>
          <a:chOff x="0" y="0"/>
          <a:chExt cx="0" cy="0"/>
        </a:xfrm>
      </p:grpSpPr>
      <p:pic>
        <p:nvPicPr>
          <p:cNvPr id="684" name="Google Shape;684;p9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85" name="Google Shape;685;p9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86" name="Google Shape;686;p9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87" name="Google Shape;687;p9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88" name="Google Shape;688;p9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89" name="Google Shape;689;p9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90" name="Shape 690"/>
        <p:cNvGrpSpPr/>
        <p:nvPr/>
      </p:nvGrpSpPr>
      <p:grpSpPr>
        <a:xfrm>
          <a:off x="0" y="0"/>
          <a:ext cx="0" cy="0"/>
          <a:chOff x="0" y="0"/>
          <a:chExt cx="0" cy="0"/>
        </a:xfrm>
      </p:grpSpPr>
      <p:pic>
        <p:nvPicPr>
          <p:cNvPr descr="Divider1.png" id="691" name="Google Shape;691;p9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92" name="Google Shape;692;p9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3" name="Google Shape;693;p9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94" name="Shape 694"/>
        <p:cNvGrpSpPr/>
        <p:nvPr/>
      </p:nvGrpSpPr>
      <p:grpSpPr>
        <a:xfrm>
          <a:off x="0" y="0"/>
          <a:ext cx="0" cy="0"/>
          <a:chOff x="0" y="0"/>
          <a:chExt cx="0" cy="0"/>
        </a:xfrm>
      </p:grpSpPr>
      <p:pic>
        <p:nvPicPr>
          <p:cNvPr id="695" name="Google Shape;695;p9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96" name="Google Shape;696;p9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97" name="Google Shape;697;p94"/>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4"/>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99" name="Shape 699"/>
        <p:cNvGrpSpPr/>
        <p:nvPr/>
      </p:nvGrpSpPr>
      <p:grpSpPr>
        <a:xfrm>
          <a:off x="0" y="0"/>
          <a:ext cx="0" cy="0"/>
          <a:chOff x="0" y="0"/>
          <a:chExt cx="0" cy="0"/>
        </a:xfrm>
      </p:grpSpPr>
      <p:pic>
        <p:nvPicPr>
          <p:cNvPr id="700" name="Google Shape;700;p9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01" name="Shape 701"/>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702" name="Shape 702"/>
        <p:cNvGrpSpPr/>
        <p:nvPr/>
      </p:nvGrpSpPr>
      <p:grpSpPr>
        <a:xfrm>
          <a:off x="0" y="0"/>
          <a:ext cx="0" cy="0"/>
          <a:chOff x="0" y="0"/>
          <a:chExt cx="0" cy="0"/>
        </a:xfrm>
      </p:grpSpPr>
      <p:grpSp>
        <p:nvGrpSpPr>
          <p:cNvPr id="703" name="Google Shape;703;p97"/>
          <p:cNvGrpSpPr/>
          <p:nvPr/>
        </p:nvGrpSpPr>
        <p:grpSpPr>
          <a:xfrm>
            <a:off x="6262100" y="-3850"/>
            <a:ext cx="2886900" cy="485125"/>
            <a:chOff x="6262100" y="-3850"/>
            <a:chExt cx="2886900" cy="485125"/>
          </a:xfrm>
        </p:grpSpPr>
        <p:pic>
          <p:nvPicPr>
            <p:cNvPr descr="1.png" id="704" name="Google Shape;704;p9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705" name="Google Shape;705;p9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706" name="Google Shape;706;p9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707" name="Google Shape;707;p9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708" name="Google Shape;708;p9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09" name="Google Shape;709;p9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0" name="Google Shape;710;p9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711" name="Google Shape;711;p9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712" name="Google Shape;712;p9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13" name="Google Shape;713;p9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14" name="Google Shape;714;p9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15" name="Google Shape;715;p9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16" name="Google Shape;716;p9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theme" Target="../theme/theme2.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theme" Target="../theme/theme1.xml"/><Relationship Id="rId27" Type="http://schemas.openxmlformats.org/officeDocument/2006/relationships/slideLayout" Target="../slideLayouts/slideLayout67.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7" Type="http://schemas.openxmlformats.org/officeDocument/2006/relationships/theme" Target="../theme/theme5.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65" name="Google Shape;65;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3" name="Shape 283"/>
        <p:cNvGrpSpPr/>
        <p:nvPr/>
      </p:nvGrpSpPr>
      <p:grpSpPr>
        <a:xfrm>
          <a:off x="0" y="0"/>
          <a:ext cx="0" cy="0"/>
          <a:chOff x="0" y="0"/>
          <a:chExt cx="0" cy="0"/>
        </a:xfrm>
      </p:grpSpPr>
      <p:sp>
        <p:nvSpPr>
          <p:cNvPr id="284" name="Google Shape;284;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85" name="Google Shape;285;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3" name="Shape 503"/>
        <p:cNvGrpSpPr/>
        <p:nvPr/>
      </p:nvGrpSpPr>
      <p:grpSpPr>
        <a:xfrm>
          <a:off x="0" y="0"/>
          <a:ext cx="0" cy="0"/>
          <a:chOff x="0" y="0"/>
          <a:chExt cx="0" cy="0"/>
        </a:xfrm>
      </p:grpSpPr>
      <p:sp>
        <p:nvSpPr>
          <p:cNvPr id="504" name="Google Shape;504;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05" name="Google Shape;505;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 Id="rId3" Type="http://schemas.openxmlformats.org/officeDocument/2006/relationships/image" Target="../media/image1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1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6.xml"/><Relationship Id="rId3" Type="http://schemas.openxmlformats.org/officeDocument/2006/relationships/image" Target="../media/image1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1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2.xml"/><Relationship Id="rId3" Type="http://schemas.openxmlformats.org/officeDocument/2006/relationships/image" Target="../media/image1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3.xml"/><Relationship Id="rId3" Type="http://schemas.openxmlformats.org/officeDocument/2006/relationships/hyperlink" Target="https://courses.codepath.org/courses/tip102/unit/3#!cheatsheet" TargetMode="External"/><Relationship Id="rId4" Type="http://schemas.openxmlformats.org/officeDocument/2006/relationships/image" Target="../media/image1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4.xml"/><Relationship Id="rId3" Type="http://schemas.openxmlformats.org/officeDocument/2006/relationships/hyperlink" Target="https://courses.codepath.org/courses/tip102/unit/3#!cheatsheet" TargetMode="External"/><Relationship Id="rId4" Type="http://schemas.openxmlformats.org/officeDocument/2006/relationships/image" Target="../media/image1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6.xml"/><Relationship Id="rId3" Type="http://schemas.openxmlformats.org/officeDocument/2006/relationships/image" Target="../media/image1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 Id="rId3" Type="http://schemas.openxmlformats.org/officeDocument/2006/relationships/image" Target="../media/image146.png"/><Relationship Id="rId4" Type="http://schemas.openxmlformats.org/officeDocument/2006/relationships/image" Target="../media/image1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1.xml"/><Relationship Id="rId3" Type="http://schemas.openxmlformats.org/officeDocument/2006/relationships/hyperlink" Target="http://www.youtube.com/watch?v=Jwd_lkXoLKk" TargetMode="External"/><Relationship Id="rId4" Type="http://schemas.openxmlformats.org/officeDocument/2006/relationships/image" Target="../media/image15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www.loom.com/share/2d54b7ad686d4202bc58cf367fa0f024?sid=08a451c1-21c1-4865-9408-6024ba9c260b" TargetMode="External"/><Relationship Id="rId4" Type="http://schemas.openxmlformats.org/officeDocument/2006/relationships/hyperlink" Target="https://docs.google.com/document/d/1ZGGVvLjZY2cJoIXuta6ZBnRODDbuNHmevzWpU02hDzY/edit?tab=t.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www.youtube.com/watch?v=dYSd7RtYbVE" TargetMode="External"/><Relationship Id="rId4" Type="http://schemas.openxmlformats.org/officeDocument/2006/relationships/image" Target="../media/image145.jpg"/><Relationship Id="rId5" Type="http://schemas.openxmlformats.org/officeDocument/2006/relationships/hyperlink" Target="https://www.youtube.com/watch?v=dYSd7RtYbV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1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155.png"/><Relationship Id="rId4" Type="http://schemas.openxmlformats.org/officeDocument/2006/relationships/hyperlink" Target="http://www.youtube.com/watch?v=BTZMUDKSpSs" TargetMode="External"/><Relationship Id="rId5" Type="http://schemas.openxmlformats.org/officeDocument/2006/relationships/image" Target="../media/image14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hyperlink" Target="https://docs.google.com/forms/d/e/1FAIpQLScEnjI98u6xJdRl24Y5LVf0un1YReRIwCULVNJlv_HsjAFEEg/viewform?usp=header" TargetMode="External"/><Relationship Id="rId4" Type="http://schemas.openxmlformats.org/officeDocument/2006/relationships/hyperlink" Target="https://www.loom.com/share/c7c5cd754bef4b7aa554ba7c2278f181?sid=f2b26117-0025-4601-b262-536dcf66fb41" TargetMode="External"/><Relationship Id="rId5" Type="http://schemas.openxmlformats.org/officeDocument/2006/relationships/image" Target="../media/image1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151.png"/><Relationship Id="rId4" Type="http://schemas.openxmlformats.org/officeDocument/2006/relationships/image" Target="../media/image1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docs.google.com/forms/d/e/1FAIpQLScEnjI98u6xJdRl24Y5LVf0un1YReRIwCULVNJlv_HsjAFEEg/formResponse" TargetMode="External"/><Relationship Id="rId4" Type="http://schemas.openxmlformats.org/officeDocument/2006/relationships/hyperlink" Target="mailto:support@codepath.org" TargetMode="External"/><Relationship Id="rId5" Type="http://schemas.openxmlformats.org/officeDocument/2006/relationships/image" Target="../media/image144.png"/><Relationship Id="rId6" Type="http://schemas.openxmlformats.org/officeDocument/2006/relationships/hyperlink" Target="https://www.loom.com/share/3df615ea29494a0f99e1fef697837ec3?sid=c2e1033a-1279-4b95-8217-8ad88d41879c" TargetMode="External"/><Relationship Id="rId7" Type="http://schemas.openxmlformats.org/officeDocument/2006/relationships/hyperlink" Target="https://www.loom.com/share/3df615ea29494a0f99e1fef697837ec3?sid=c2e1033a-1279-4b95-8217-8ad88d41879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2" name="Google Shape;722;p98"/>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723" name="Google Shape;723;p98"/>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724" name="Google Shape;724;p98"/>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7"/>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minutes</a:t>
            </a:r>
            <a:endParaRPr/>
          </a:p>
        </p:txBody>
      </p:sp>
      <p:sp>
        <p:nvSpPr>
          <p:cNvPr id="790" name="Google Shape;790;p10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1" name="Google Shape;791;p107"/>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2800"/>
              <a:t>What do we know about stacks and queues?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Stacks</a:t>
            </a:r>
            <a:endParaRPr/>
          </a:p>
        </p:txBody>
      </p:sp>
      <p:sp>
        <p:nvSpPr>
          <p:cNvPr id="797" name="Google Shape;797;p108"/>
          <p:cNvSpPr txBox="1"/>
          <p:nvPr>
            <p:ph idx="1" type="body"/>
          </p:nvPr>
        </p:nvSpPr>
        <p:spPr>
          <a:xfrm>
            <a:off x="452400" y="1132825"/>
            <a:ext cx="8239200" cy="16740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LIFO (Last In, First Out) data structure.</a:t>
            </a:r>
            <a:endParaRPr/>
          </a:p>
          <a:p>
            <a:pPr indent="-342900" lvl="0" marL="457200" rtl="0" algn="l">
              <a:spcBef>
                <a:spcPts val="1000"/>
              </a:spcBef>
              <a:spcAft>
                <a:spcPts val="0"/>
              </a:spcAft>
              <a:buSzPts val="1800"/>
              <a:buChar char="✱"/>
            </a:pPr>
            <a:r>
              <a:rPr b="1" lang="en"/>
              <a:t>Use cases:</a:t>
            </a:r>
            <a:r>
              <a:rPr lang="en"/>
              <a:t> Backtracking, reversing data, expression evaluation.</a:t>
            </a:r>
            <a:endParaRPr/>
          </a:p>
          <a:p>
            <a:pPr indent="-342900" lvl="0" marL="457200" rtl="0" algn="l">
              <a:spcBef>
                <a:spcPts val="1000"/>
              </a:spcBef>
              <a:spcAft>
                <a:spcPts val="1000"/>
              </a:spcAft>
              <a:buSzPts val="1800"/>
              <a:buChar char="✱"/>
            </a:pPr>
            <a:r>
              <a:rPr b="1" lang="en"/>
              <a:t>Implementation:</a:t>
            </a:r>
            <a:r>
              <a:rPr lang="en"/>
              <a:t> Stacks are implemented using Python’s list and the </a:t>
            </a:r>
            <a:r>
              <a:rPr b="1" lang="en">
                <a:latin typeface="Consolas"/>
                <a:ea typeface="Consolas"/>
                <a:cs typeface="Consolas"/>
                <a:sym typeface="Consolas"/>
              </a:rPr>
              <a:t>append()</a:t>
            </a:r>
            <a:r>
              <a:rPr lang="en"/>
              <a:t> and </a:t>
            </a:r>
            <a:r>
              <a:rPr b="1" lang="en">
                <a:latin typeface="Consolas"/>
                <a:ea typeface="Consolas"/>
                <a:cs typeface="Consolas"/>
                <a:sym typeface="Consolas"/>
              </a:rPr>
              <a:t>pop()</a:t>
            </a:r>
            <a:r>
              <a:rPr lang="en"/>
              <a:t> methods.</a:t>
            </a:r>
            <a:endParaRPr/>
          </a:p>
        </p:txBody>
      </p:sp>
      <p:sp>
        <p:nvSpPr>
          <p:cNvPr id="798" name="Google Shape;798;p10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99" name="Google Shape;799;p108"/>
          <p:cNvGrpSpPr/>
          <p:nvPr/>
        </p:nvGrpSpPr>
        <p:grpSpPr>
          <a:xfrm>
            <a:off x="89100" y="4739882"/>
            <a:ext cx="324008" cy="322851"/>
            <a:chOff x="0" y="3867912"/>
            <a:chExt cx="1280160" cy="1275588"/>
          </a:xfrm>
        </p:grpSpPr>
        <p:sp>
          <p:nvSpPr>
            <p:cNvPr id="800" name="Google Shape;800;p108"/>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8"/>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8"/>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0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Stacks</a:t>
            </a:r>
            <a:endParaRPr/>
          </a:p>
        </p:txBody>
      </p:sp>
      <p:sp>
        <p:nvSpPr>
          <p:cNvPr id="808" name="Google Shape;808;p10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9" name="Google Shape;809;p109"/>
          <p:cNvSpPr txBox="1"/>
          <p:nvPr>
            <p:ph idx="1" type="body"/>
          </p:nvPr>
        </p:nvSpPr>
        <p:spPr>
          <a:xfrm>
            <a:off x="452400" y="1132825"/>
            <a:ext cx="4590600" cy="23538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Font typeface="Poppins Light"/>
              <a:buChar char="✱"/>
            </a:pPr>
            <a:r>
              <a:rPr b="1" lang="en"/>
              <a:t>LIFO</a:t>
            </a:r>
            <a:r>
              <a:rPr lang="en">
                <a:latin typeface="Poppins Light"/>
                <a:ea typeface="Poppins Light"/>
                <a:cs typeface="Poppins Light"/>
                <a:sym typeface="Poppins Light"/>
              </a:rPr>
              <a:t>: Last in - first out </a:t>
            </a:r>
            <a:endParaRPr>
              <a:latin typeface="Poppins Light"/>
              <a:ea typeface="Poppins Light"/>
              <a:cs typeface="Poppins Light"/>
              <a:sym typeface="Poppins Light"/>
            </a:endParaRPr>
          </a:p>
          <a:p>
            <a:pPr indent="-342900" lvl="0" marL="457200" rtl="0" algn="l">
              <a:lnSpc>
                <a:spcPct val="114000"/>
              </a:lnSpc>
              <a:spcBef>
                <a:spcPts val="0"/>
              </a:spcBef>
              <a:spcAft>
                <a:spcPts val="0"/>
              </a:spcAft>
              <a:buSzPts val="1800"/>
              <a:buFont typeface="Poppins Light"/>
              <a:buChar char="✱"/>
            </a:pPr>
            <a:r>
              <a:rPr lang="en">
                <a:latin typeface="Poppins Light"/>
                <a:ea typeface="Poppins Light"/>
                <a:cs typeface="Poppins Light"/>
                <a:sym typeface="Poppins Light"/>
              </a:rPr>
              <a:t>my_stack = []</a:t>
            </a:r>
            <a:endParaRPr>
              <a:latin typeface="Poppins Light"/>
              <a:ea typeface="Poppins Light"/>
              <a:cs typeface="Poppins Light"/>
              <a:sym typeface="Poppins Light"/>
            </a:endParaRPr>
          </a:p>
          <a:p>
            <a:pPr indent="-342900" lvl="0" marL="457200" rtl="0" algn="l">
              <a:lnSpc>
                <a:spcPct val="114000"/>
              </a:lnSpc>
              <a:spcBef>
                <a:spcPts val="0"/>
              </a:spcBef>
              <a:spcAft>
                <a:spcPts val="0"/>
              </a:spcAft>
              <a:buSzPts val="1800"/>
              <a:buFont typeface="Poppins Light"/>
              <a:buChar char="✱"/>
            </a:pPr>
            <a:r>
              <a:rPr lang="en">
                <a:latin typeface="Poppins Light"/>
                <a:ea typeface="Poppins Light"/>
                <a:cs typeface="Poppins Light"/>
                <a:sym typeface="Poppins Light"/>
              </a:rPr>
              <a:t>Operations</a:t>
            </a:r>
            <a:endParaRPr>
              <a:latin typeface="Poppins Light"/>
              <a:ea typeface="Poppins Light"/>
              <a:cs typeface="Poppins Light"/>
              <a:sym typeface="Poppins Light"/>
            </a:endParaRPr>
          </a:p>
          <a:p>
            <a:pPr indent="-342900" lvl="1" marL="914400" rtl="0" algn="l">
              <a:lnSpc>
                <a:spcPct val="114000"/>
              </a:lnSpc>
              <a:spcBef>
                <a:spcPts val="0"/>
              </a:spcBef>
              <a:spcAft>
                <a:spcPts val="0"/>
              </a:spcAft>
              <a:buSzPts val="1800"/>
              <a:buFont typeface="Poppins Light"/>
              <a:buChar char="○"/>
            </a:pPr>
            <a:r>
              <a:rPr b="1" lang="en">
                <a:solidFill>
                  <a:srgbClr val="00C384"/>
                </a:solidFill>
                <a:latin typeface="Space Mono"/>
                <a:ea typeface="Space Mono"/>
                <a:cs typeface="Space Mono"/>
                <a:sym typeface="Space Mono"/>
              </a:rPr>
              <a:t>append(x)</a:t>
            </a:r>
            <a:r>
              <a:rPr lang="en">
                <a:latin typeface="Poppins Light"/>
                <a:ea typeface="Poppins Light"/>
                <a:cs typeface="Poppins Light"/>
                <a:sym typeface="Poppins Light"/>
              </a:rPr>
              <a:t>: add to stack</a:t>
            </a:r>
            <a:endParaRPr>
              <a:latin typeface="Poppins Light"/>
              <a:ea typeface="Poppins Light"/>
              <a:cs typeface="Poppins Light"/>
              <a:sym typeface="Poppins Light"/>
            </a:endParaRPr>
          </a:p>
          <a:p>
            <a:pPr indent="-342900" lvl="1" marL="914400" rtl="0" algn="l">
              <a:lnSpc>
                <a:spcPct val="114000"/>
              </a:lnSpc>
              <a:spcBef>
                <a:spcPts val="0"/>
              </a:spcBef>
              <a:spcAft>
                <a:spcPts val="0"/>
              </a:spcAft>
              <a:buSzPts val="1800"/>
              <a:buFont typeface="Poppins Light"/>
              <a:buChar char="○"/>
            </a:pPr>
            <a:r>
              <a:rPr b="1" lang="en">
                <a:solidFill>
                  <a:srgbClr val="00C384"/>
                </a:solidFill>
                <a:latin typeface="Space Mono"/>
                <a:ea typeface="Space Mono"/>
                <a:cs typeface="Space Mono"/>
                <a:sym typeface="Space Mono"/>
              </a:rPr>
              <a:t>pop()</a:t>
            </a:r>
            <a:r>
              <a:rPr lang="en">
                <a:latin typeface="Poppins Light"/>
                <a:ea typeface="Poppins Light"/>
                <a:cs typeface="Poppins Light"/>
                <a:sym typeface="Poppins Light"/>
              </a:rPr>
              <a:t>: remove from stack</a:t>
            </a:r>
            <a:endParaRPr>
              <a:latin typeface="Poppins Light"/>
              <a:ea typeface="Poppins Light"/>
              <a:cs typeface="Poppins Light"/>
              <a:sym typeface="Poppins Light"/>
            </a:endParaRPr>
          </a:p>
        </p:txBody>
      </p:sp>
      <p:pic>
        <p:nvPicPr>
          <p:cNvPr id="810" name="Google Shape;810;p109"/>
          <p:cNvPicPr preferRelativeResize="0"/>
          <p:nvPr/>
        </p:nvPicPr>
        <p:blipFill>
          <a:blip r:embed="rId3">
            <a:alphaModFix/>
          </a:blip>
          <a:stretch>
            <a:fillRect/>
          </a:stretch>
        </p:blipFill>
        <p:spPr>
          <a:xfrm>
            <a:off x="5195400" y="1206062"/>
            <a:ext cx="3796200" cy="20626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Stacks: Metaphor </a:t>
            </a:r>
            <a:endParaRPr/>
          </a:p>
        </p:txBody>
      </p:sp>
      <p:sp>
        <p:nvSpPr>
          <p:cNvPr id="816" name="Google Shape;816;p11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11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Font typeface="Poppins Light"/>
              <a:buChar char="✱"/>
            </a:pPr>
            <a:r>
              <a:rPr lang="en">
                <a:latin typeface="Poppins Light"/>
                <a:ea typeface="Poppins Light"/>
                <a:cs typeface="Poppins Light"/>
                <a:sym typeface="Poppins Light"/>
              </a:rPr>
              <a:t>Plates</a:t>
            </a:r>
            <a:endParaRPr>
              <a:latin typeface="Poppins Light"/>
              <a:ea typeface="Poppins Light"/>
              <a:cs typeface="Poppins Light"/>
              <a:sym typeface="Poppins Light"/>
            </a:endParaRPr>
          </a:p>
          <a:p>
            <a:pPr indent="-342900" lvl="0" marL="457200" rtl="0" algn="l">
              <a:lnSpc>
                <a:spcPct val="114000"/>
              </a:lnSpc>
              <a:spcBef>
                <a:spcPts val="1000"/>
              </a:spcBef>
              <a:spcAft>
                <a:spcPts val="0"/>
              </a:spcAft>
              <a:buSzPts val="1800"/>
              <a:buFont typeface="Poppins Light"/>
              <a:buChar char="✱"/>
            </a:pPr>
            <a:r>
              <a:rPr lang="en">
                <a:latin typeface="Poppins Light"/>
                <a:ea typeface="Poppins Light"/>
                <a:cs typeface="Poppins Light"/>
                <a:sym typeface="Poppins Light"/>
              </a:rPr>
              <a:t>CD Disc </a:t>
            </a:r>
            <a:endParaRPr>
              <a:latin typeface="Poppins Light"/>
              <a:ea typeface="Poppins Light"/>
              <a:cs typeface="Poppins Light"/>
              <a:sym typeface="Poppins Light"/>
            </a:endParaRPr>
          </a:p>
          <a:p>
            <a:pPr indent="-342900" lvl="0" marL="457200" rtl="0" algn="l">
              <a:lnSpc>
                <a:spcPct val="114000"/>
              </a:lnSpc>
              <a:spcBef>
                <a:spcPts val="1000"/>
              </a:spcBef>
              <a:spcAft>
                <a:spcPts val="0"/>
              </a:spcAft>
              <a:buSzPts val="1800"/>
              <a:buFont typeface="Poppins Light"/>
              <a:buChar char="✱"/>
            </a:pPr>
            <a:r>
              <a:rPr lang="en">
                <a:latin typeface="Poppins Light"/>
                <a:ea typeface="Poppins Light"/>
                <a:cs typeface="Poppins Light"/>
                <a:sym typeface="Poppins Light"/>
              </a:rPr>
              <a:t>Chairs</a:t>
            </a:r>
            <a:endParaRPr>
              <a:latin typeface="Poppins Light"/>
              <a:ea typeface="Poppins Light"/>
              <a:cs typeface="Poppins Light"/>
              <a:sym typeface="Poppins Light"/>
            </a:endParaRPr>
          </a:p>
          <a:p>
            <a:pPr indent="-342900" lvl="0" marL="457200" rtl="0" algn="l">
              <a:lnSpc>
                <a:spcPct val="114000"/>
              </a:lnSpc>
              <a:spcBef>
                <a:spcPts val="1000"/>
              </a:spcBef>
              <a:spcAft>
                <a:spcPts val="0"/>
              </a:spcAft>
              <a:buSzPts val="1800"/>
              <a:buFont typeface="Poppins Light"/>
              <a:buChar char="✱"/>
            </a:pPr>
            <a:r>
              <a:rPr lang="en">
                <a:latin typeface="Poppins Light"/>
                <a:ea typeface="Poppins Light"/>
                <a:cs typeface="Poppins Light"/>
                <a:sym typeface="Poppins Light"/>
              </a:rPr>
              <a:t>Blankets</a:t>
            </a:r>
            <a:endParaRPr>
              <a:latin typeface="Poppins Light"/>
              <a:ea typeface="Poppins Light"/>
              <a:cs typeface="Poppins Light"/>
              <a:sym typeface="Poppins Light"/>
            </a:endParaRPr>
          </a:p>
          <a:p>
            <a:pPr indent="0" lvl="0" marL="457200" rtl="0" algn="l">
              <a:lnSpc>
                <a:spcPct val="114000"/>
              </a:lnSpc>
              <a:spcBef>
                <a:spcPts val="1000"/>
              </a:spcBef>
              <a:spcAft>
                <a:spcPts val="1000"/>
              </a:spcAft>
              <a:buNone/>
            </a:pPr>
            <a:r>
              <a:t/>
            </a:r>
            <a:endParaRPr>
              <a:latin typeface="Poppins Light"/>
              <a:ea typeface="Poppins Light"/>
              <a:cs typeface="Poppins Light"/>
              <a:sym typeface="Poppi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Stacks: Practical Application </a:t>
            </a:r>
            <a:endParaRPr/>
          </a:p>
        </p:txBody>
      </p:sp>
      <p:sp>
        <p:nvSpPr>
          <p:cNvPr id="823" name="Google Shape;823;p11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4" name="Google Shape;824;p11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Font typeface="Poppins Light"/>
              <a:buChar char="✱"/>
            </a:pPr>
            <a:r>
              <a:rPr lang="en">
                <a:latin typeface="Poppins Light"/>
                <a:ea typeface="Poppins Light"/>
                <a:cs typeface="Poppins Light"/>
                <a:sym typeface="Poppins Light"/>
              </a:rPr>
              <a:t>Reversing</a:t>
            </a:r>
            <a:r>
              <a:rPr lang="en">
                <a:latin typeface="Poppins Light"/>
                <a:ea typeface="Poppins Light"/>
                <a:cs typeface="Poppins Light"/>
                <a:sym typeface="Poppins Light"/>
              </a:rPr>
              <a:t> data</a:t>
            </a:r>
            <a:endParaRPr>
              <a:latin typeface="Poppins Light"/>
              <a:ea typeface="Poppins Light"/>
              <a:cs typeface="Poppins Light"/>
              <a:sym typeface="Poppins Light"/>
            </a:endParaRPr>
          </a:p>
          <a:p>
            <a:pPr indent="-342900" lvl="0" marL="457200" rtl="0" algn="l">
              <a:lnSpc>
                <a:spcPct val="114000"/>
              </a:lnSpc>
              <a:spcBef>
                <a:spcPts val="1000"/>
              </a:spcBef>
              <a:spcAft>
                <a:spcPts val="0"/>
              </a:spcAft>
              <a:buSzPts val="1800"/>
              <a:buFont typeface="Poppins Light"/>
              <a:buChar char="✱"/>
            </a:pPr>
            <a:r>
              <a:rPr lang="en">
                <a:latin typeface="Poppins Light"/>
                <a:ea typeface="Poppins Light"/>
                <a:cs typeface="Poppins Light"/>
                <a:sym typeface="Poppins Light"/>
              </a:rPr>
              <a:t>Balancing symbols - we will see this in demo </a:t>
            </a:r>
            <a:endParaRPr>
              <a:latin typeface="Poppins Light"/>
              <a:ea typeface="Poppins Light"/>
              <a:cs typeface="Poppins Light"/>
              <a:sym typeface="Poppins Light"/>
            </a:endParaRPr>
          </a:p>
          <a:p>
            <a:pPr indent="-342900" lvl="0" marL="457200" rtl="0" algn="l">
              <a:lnSpc>
                <a:spcPct val="114000"/>
              </a:lnSpc>
              <a:spcBef>
                <a:spcPts val="1000"/>
              </a:spcBef>
              <a:spcAft>
                <a:spcPts val="0"/>
              </a:spcAft>
              <a:buSzPts val="1800"/>
              <a:buFont typeface="Poppins Light"/>
              <a:buChar char="✱"/>
            </a:pPr>
            <a:r>
              <a:rPr lang="en">
                <a:latin typeface="Poppins Light"/>
                <a:ea typeface="Poppins Light"/>
                <a:cs typeface="Poppins Light"/>
                <a:sym typeface="Poppins Light"/>
              </a:rPr>
              <a:t>Backtracking (DFS - depth first search) </a:t>
            </a:r>
            <a:endParaRPr>
              <a:latin typeface="Poppins Light"/>
              <a:ea typeface="Poppins Light"/>
              <a:cs typeface="Poppins Light"/>
              <a:sym typeface="Poppins Light"/>
            </a:endParaRPr>
          </a:p>
          <a:p>
            <a:pPr indent="-342900" lvl="1" marL="914400" rtl="0" algn="l">
              <a:lnSpc>
                <a:spcPct val="114000"/>
              </a:lnSpc>
              <a:spcBef>
                <a:spcPts val="1000"/>
              </a:spcBef>
              <a:spcAft>
                <a:spcPts val="0"/>
              </a:spcAft>
              <a:buSzPts val="1800"/>
              <a:buFont typeface="Poppins Light"/>
              <a:buChar char="○"/>
            </a:pPr>
            <a:r>
              <a:rPr lang="en">
                <a:latin typeface="Poppins Light"/>
                <a:ea typeface="Poppins Light"/>
                <a:cs typeface="Poppins Light"/>
                <a:sym typeface="Poppins Light"/>
              </a:rPr>
              <a:t>Save the current step to be </a:t>
            </a:r>
            <a:r>
              <a:rPr lang="en">
                <a:latin typeface="Poppins Light"/>
                <a:ea typeface="Poppins Light"/>
                <a:cs typeface="Poppins Light"/>
                <a:sym typeface="Poppins Light"/>
              </a:rPr>
              <a:t>revisited</a:t>
            </a:r>
            <a:r>
              <a:rPr lang="en">
                <a:latin typeface="Poppins Light"/>
                <a:ea typeface="Poppins Light"/>
                <a:cs typeface="Poppins Light"/>
                <a:sym typeface="Poppins Light"/>
              </a:rPr>
              <a:t> </a:t>
            </a:r>
            <a:endParaRPr>
              <a:latin typeface="Poppins Light"/>
              <a:ea typeface="Poppins Light"/>
              <a:cs typeface="Poppins Light"/>
              <a:sym typeface="Poppins Light"/>
            </a:endParaRPr>
          </a:p>
          <a:p>
            <a:pPr indent="-342900" lvl="0" marL="457200" rtl="0" algn="l">
              <a:lnSpc>
                <a:spcPct val="114000"/>
              </a:lnSpc>
              <a:spcBef>
                <a:spcPts val="1000"/>
              </a:spcBef>
              <a:spcAft>
                <a:spcPts val="0"/>
              </a:spcAft>
              <a:buSzPts val="1800"/>
              <a:buFont typeface="Poppins Light"/>
              <a:buChar char="✱"/>
            </a:pPr>
            <a:r>
              <a:rPr lang="en">
                <a:latin typeface="Poppins Light"/>
                <a:ea typeface="Poppins Light"/>
                <a:cs typeface="Poppins Light"/>
                <a:sym typeface="Poppins Light"/>
              </a:rPr>
              <a:t>Equation evaluation (2x4+1)</a:t>
            </a:r>
            <a:endParaRPr>
              <a:latin typeface="Poppins Light"/>
              <a:ea typeface="Poppins Light"/>
              <a:cs typeface="Poppins Light"/>
              <a:sym typeface="Poppins Light"/>
            </a:endParaRPr>
          </a:p>
          <a:p>
            <a:pPr indent="0" lvl="0" marL="0" rtl="0" algn="l">
              <a:lnSpc>
                <a:spcPct val="114000"/>
              </a:lnSpc>
              <a:spcBef>
                <a:spcPts val="1000"/>
              </a:spcBef>
              <a:spcAft>
                <a:spcPts val="0"/>
              </a:spcAft>
              <a:buNone/>
            </a:pPr>
            <a:r>
              <a:t/>
            </a:r>
            <a:endParaRPr>
              <a:latin typeface="Poppins Light"/>
              <a:ea typeface="Poppins Light"/>
              <a:cs typeface="Poppins Light"/>
              <a:sym typeface="Poppins Light"/>
            </a:endParaRPr>
          </a:p>
          <a:p>
            <a:pPr indent="0" lvl="0" marL="0" rtl="0" algn="l">
              <a:lnSpc>
                <a:spcPct val="114000"/>
              </a:lnSpc>
              <a:spcBef>
                <a:spcPts val="1000"/>
              </a:spcBef>
              <a:spcAft>
                <a:spcPts val="1000"/>
              </a:spcAft>
              <a:buNone/>
            </a:pPr>
            <a:r>
              <a:rPr lang="en">
                <a:latin typeface="Poppins Light"/>
                <a:ea typeface="Poppins Light"/>
                <a:cs typeface="Poppins Light"/>
                <a:sym typeface="Poppins Light"/>
              </a:rPr>
              <a:t>=&gt; sometimes more than 1 stack will be used</a:t>
            </a:r>
            <a:endParaRPr>
              <a:latin typeface="Poppins Light"/>
              <a:ea typeface="Poppins Light"/>
              <a:cs typeface="Poppins Light"/>
              <a:sym typeface="Poppi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1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 Questions</a:t>
            </a:r>
            <a:endParaRPr/>
          </a:p>
        </p:txBody>
      </p:sp>
      <p:sp>
        <p:nvSpPr>
          <p:cNvPr id="830" name="Google Shape;830;p112"/>
          <p:cNvSpPr txBox="1"/>
          <p:nvPr>
            <p:ph idx="1" type="body"/>
          </p:nvPr>
        </p:nvSpPr>
        <p:spPr>
          <a:xfrm>
            <a:off x="452400" y="1132825"/>
            <a:ext cx="8239200" cy="13554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Determine if </a:t>
            </a:r>
            <a:r>
              <a:rPr lang="en"/>
              <a:t>parentheses</a:t>
            </a:r>
            <a:r>
              <a:rPr lang="en"/>
              <a:t> are valid </a:t>
            </a:r>
            <a:endParaRPr/>
          </a:p>
          <a:p>
            <a:pPr indent="-342900" lvl="0" marL="457200" rtl="0" algn="l">
              <a:spcBef>
                <a:spcPts val="1000"/>
              </a:spcBef>
              <a:spcAft>
                <a:spcPts val="0"/>
              </a:spcAft>
              <a:buSzPts val="1800"/>
              <a:buChar char="✱"/>
            </a:pPr>
            <a:r>
              <a:rPr lang="en"/>
              <a:t>Reverse items in a list </a:t>
            </a:r>
            <a:endParaRPr/>
          </a:p>
          <a:p>
            <a:pPr indent="-342900" lvl="0" marL="457200" rtl="0" algn="l">
              <a:spcBef>
                <a:spcPts val="1000"/>
              </a:spcBef>
              <a:spcAft>
                <a:spcPts val="1000"/>
              </a:spcAft>
              <a:buSzPts val="1800"/>
              <a:buChar char="✱"/>
            </a:pPr>
            <a:r>
              <a:rPr lang="en"/>
              <a:t>Find the 3rd largest value in a stream of data </a:t>
            </a:r>
            <a:endParaRPr/>
          </a:p>
        </p:txBody>
      </p:sp>
      <p:sp>
        <p:nvSpPr>
          <p:cNvPr id="831" name="Google Shape;831;p11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32" name="Google Shape;832;p112"/>
          <p:cNvGrpSpPr/>
          <p:nvPr/>
        </p:nvGrpSpPr>
        <p:grpSpPr>
          <a:xfrm>
            <a:off x="89100" y="4739882"/>
            <a:ext cx="324008" cy="322851"/>
            <a:chOff x="0" y="3867912"/>
            <a:chExt cx="1280160" cy="1275588"/>
          </a:xfrm>
        </p:grpSpPr>
        <p:sp>
          <p:nvSpPr>
            <p:cNvPr id="833" name="Google Shape;833;p112"/>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2"/>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2"/>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1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1" name="Google Shape;841;p113"/>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842" name="Google Shape;842;p113"/>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843" name="Google Shape;843;p113"/>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Queues</a:t>
            </a:r>
            <a:endParaRPr/>
          </a:p>
        </p:txBody>
      </p:sp>
      <p:sp>
        <p:nvSpPr>
          <p:cNvPr id="849" name="Google Shape;849;p114"/>
          <p:cNvSpPr txBox="1"/>
          <p:nvPr>
            <p:ph idx="1" type="body"/>
          </p:nvPr>
        </p:nvSpPr>
        <p:spPr>
          <a:xfrm>
            <a:off x="452400" y="1132825"/>
            <a:ext cx="8239200" cy="16740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FIFO (First In, First Out) data structure.</a:t>
            </a:r>
            <a:endParaRPr/>
          </a:p>
          <a:p>
            <a:pPr indent="-342900" lvl="0" marL="457200" rtl="0" algn="l">
              <a:spcBef>
                <a:spcPts val="1000"/>
              </a:spcBef>
              <a:spcAft>
                <a:spcPts val="0"/>
              </a:spcAft>
              <a:buSzPts val="1800"/>
              <a:buChar char="✱"/>
            </a:pPr>
            <a:r>
              <a:rPr b="1" lang="en"/>
              <a:t>Use cases:</a:t>
            </a:r>
            <a:r>
              <a:rPr lang="en"/>
              <a:t> Task scheduling, breadth-first search (BFS).</a:t>
            </a:r>
            <a:endParaRPr/>
          </a:p>
          <a:p>
            <a:pPr indent="-342900" lvl="0" marL="457200" rtl="0" algn="l">
              <a:spcBef>
                <a:spcPts val="1000"/>
              </a:spcBef>
              <a:spcAft>
                <a:spcPts val="1000"/>
              </a:spcAft>
              <a:buSzPts val="1800"/>
              <a:buChar char="✱"/>
            </a:pPr>
            <a:r>
              <a:rPr b="1" lang="en"/>
              <a:t>Implementation:</a:t>
            </a:r>
            <a:r>
              <a:rPr lang="en"/>
              <a:t> Queues are implemented using Python’s </a:t>
            </a:r>
            <a:r>
              <a:rPr b="1" lang="en">
                <a:latin typeface="Consolas"/>
                <a:ea typeface="Consolas"/>
                <a:cs typeface="Consolas"/>
                <a:sym typeface="Consolas"/>
              </a:rPr>
              <a:t>deque</a:t>
            </a:r>
            <a:r>
              <a:rPr lang="en"/>
              <a:t> class from the </a:t>
            </a:r>
            <a:r>
              <a:rPr b="1" lang="en">
                <a:latin typeface="Consolas"/>
                <a:ea typeface="Consolas"/>
                <a:cs typeface="Consolas"/>
                <a:sym typeface="Consolas"/>
              </a:rPr>
              <a:t>collections</a:t>
            </a:r>
            <a:r>
              <a:rPr lang="en"/>
              <a:t> module.</a:t>
            </a:r>
            <a:endParaRPr/>
          </a:p>
        </p:txBody>
      </p:sp>
      <p:sp>
        <p:nvSpPr>
          <p:cNvPr id="850" name="Google Shape;850;p11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51" name="Google Shape;851;p114"/>
          <p:cNvGrpSpPr/>
          <p:nvPr/>
        </p:nvGrpSpPr>
        <p:grpSpPr>
          <a:xfrm>
            <a:off x="89100" y="4739882"/>
            <a:ext cx="324008" cy="322851"/>
            <a:chOff x="0" y="3867912"/>
            <a:chExt cx="1280160" cy="1275588"/>
          </a:xfrm>
        </p:grpSpPr>
        <p:sp>
          <p:nvSpPr>
            <p:cNvPr id="852" name="Google Shape;852;p114"/>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4"/>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4"/>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Queue</a:t>
            </a:r>
            <a:endParaRPr/>
          </a:p>
        </p:txBody>
      </p:sp>
      <p:sp>
        <p:nvSpPr>
          <p:cNvPr id="860" name="Google Shape;860;p11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1" name="Google Shape;861;p115"/>
          <p:cNvSpPr txBox="1"/>
          <p:nvPr>
            <p:ph idx="1" type="body"/>
          </p:nvPr>
        </p:nvSpPr>
        <p:spPr>
          <a:xfrm>
            <a:off x="452400" y="1132825"/>
            <a:ext cx="4590600" cy="23538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Font typeface="Poppins Light"/>
              <a:buChar char="✱"/>
            </a:pPr>
            <a:r>
              <a:rPr b="1" lang="en"/>
              <a:t>FIFO</a:t>
            </a:r>
            <a:r>
              <a:rPr lang="en">
                <a:latin typeface="Poppins Light"/>
                <a:ea typeface="Poppins Light"/>
                <a:cs typeface="Poppins Light"/>
                <a:sym typeface="Poppins Light"/>
              </a:rPr>
              <a:t>: First in - first out </a:t>
            </a:r>
            <a:endParaRPr>
              <a:latin typeface="Poppins Light"/>
              <a:ea typeface="Poppins Light"/>
              <a:cs typeface="Poppins Light"/>
              <a:sym typeface="Poppins Light"/>
            </a:endParaRPr>
          </a:p>
          <a:p>
            <a:pPr indent="-342900" lvl="0" marL="457200" rtl="0" algn="l">
              <a:lnSpc>
                <a:spcPct val="114000"/>
              </a:lnSpc>
              <a:spcBef>
                <a:spcPts val="0"/>
              </a:spcBef>
              <a:spcAft>
                <a:spcPts val="0"/>
              </a:spcAft>
              <a:buSzPts val="1800"/>
              <a:buFont typeface="Poppins Light"/>
              <a:buChar char="✱"/>
            </a:pPr>
            <a:r>
              <a:rPr lang="en">
                <a:latin typeface="Poppins Light"/>
                <a:ea typeface="Poppins Light"/>
                <a:cs typeface="Poppins Light"/>
                <a:sym typeface="Poppins Light"/>
              </a:rPr>
              <a:t>m</a:t>
            </a:r>
            <a:r>
              <a:rPr lang="en">
                <a:latin typeface="Poppins Light"/>
                <a:ea typeface="Poppins Light"/>
                <a:cs typeface="Poppins Light"/>
                <a:sym typeface="Poppins Light"/>
              </a:rPr>
              <a:t>y_queue = deque()</a:t>
            </a:r>
            <a:endParaRPr>
              <a:latin typeface="Poppins Light"/>
              <a:ea typeface="Poppins Light"/>
              <a:cs typeface="Poppins Light"/>
              <a:sym typeface="Poppins Light"/>
            </a:endParaRPr>
          </a:p>
          <a:p>
            <a:pPr indent="-342900" lvl="0" marL="457200" rtl="0" algn="l">
              <a:lnSpc>
                <a:spcPct val="114000"/>
              </a:lnSpc>
              <a:spcBef>
                <a:spcPts val="0"/>
              </a:spcBef>
              <a:spcAft>
                <a:spcPts val="0"/>
              </a:spcAft>
              <a:buSzPts val="1800"/>
              <a:buFont typeface="Poppins Light"/>
              <a:buChar char="✱"/>
            </a:pPr>
            <a:r>
              <a:rPr lang="en">
                <a:latin typeface="Poppins Light"/>
                <a:ea typeface="Poppins Light"/>
                <a:cs typeface="Poppins Light"/>
                <a:sym typeface="Poppins Light"/>
              </a:rPr>
              <a:t>Operations</a:t>
            </a:r>
            <a:endParaRPr>
              <a:latin typeface="Poppins Light"/>
              <a:ea typeface="Poppins Light"/>
              <a:cs typeface="Poppins Light"/>
              <a:sym typeface="Poppins Light"/>
            </a:endParaRPr>
          </a:p>
          <a:p>
            <a:pPr indent="-342900" lvl="1" marL="914400" rtl="0" algn="l">
              <a:lnSpc>
                <a:spcPct val="114000"/>
              </a:lnSpc>
              <a:spcBef>
                <a:spcPts val="0"/>
              </a:spcBef>
              <a:spcAft>
                <a:spcPts val="0"/>
              </a:spcAft>
              <a:buSzPts val="1800"/>
              <a:buFont typeface="Poppins Light"/>
              <a:buChar char="○"/>
            </a:pPr>
            <a:r>
              <a:rPr b="1" lang="en">
                <a:solidFill>
                  <a:srgbClr val="00C384"/>
                </a:solidFill>
                <a:latin typeface="Space Mono"/>
                <a:ea typeface="Space Mono"/>
                <a:cs typeface="Space Mono"/>
                <a:sym typeface="Space Mono"/>
              </a:rPr>
              <a:t>append(x)</a:t>
            </a:r>
            <a:r>
              <a:rPr lang="en">
                <a:latin typeface="Poppins Light"/>
                <a:ea typeface="Poppins Light"/>
                <a:cs typeface="Poppins Light"/>
                <a:sym typeface="Poppins Light"/>
              </a:rPr>
              <a:t>: to enqueue</a:t>
            </a:r>
            <a:endParaRPr>
              <a:latin typeface="Poppins Light"/>
              <a:ea typeface="Poppins Light"/>
              <a:cs typeface="Poppins Light"/>
              <a:sym typeface="Poppins Light"/>
            </a:endParaRPr>
          </a:p>
          <a:p>
            <a:pPr indent="-342900" lvl="1" marL="914400" rtl="0" algn="l">
              <a:lnSpc>
                <a:spcPct val="114000"/>
              </a:lnSpc>
              <a:spcBef>
                <a:spcPts val="0"/>
              </a:spcBef>
              <a:spcAft>
                <a:spcPts val="0"/>
              </a:spcAft>
              <a:buSzPts val="1800"/>
              <a:buFont typeface="Poppins Light"/>
              <a:buChar char="○"/>
            </a:pPr>
            <a:r>
              <a:rPr b="1" lang="en">
                <a:solidFill>
                  <a:srgbClr val="00C384"/>
                </a:solidFill>
                <a:latin typeface="Space Mono"/>
                <a:ea typeface="Space Mono"/>
                <a:cs typeface="Space Mono"/>
                <a:sym typeface="Space Mono"/>
              </a:rPr>
              <a:t>popleft()</a:t>
            </a:r>
            <a:r>
              <a:rPr lang="en">
                <a:latin typeface="Poppins Light"/>
                <a:ea typeface="Poppins Light"/>
                <a:cs typeface="Poppins Light"/>
                <a:sym typeface="Poppins Light"/>
              </a:rPr>
              <a:t>: to dequeue  </a:t>
            </a:r>
            <a:endParaRPr>
              <a:latin typeface="Poppins Light"/>
              <a:ea typeface="Poppins Light"/>
              <a:cs typeface="Poppins Light"/>
              <a:sym typeface="Poppins Light"/>
            </a:endParaRPr>
          </a:p>
        </p:txBody>
      </p:sp>
      <p:pic>
        <p:nvPicPr>
          <p:cNvPr id="862" name="Google Shape;862;p115"/>
          <p:cNvPicPr preferRelativeResize="0"/>
          <p:nvPr/>
        </p:nvPicPr>
        <p:blipFill>
          <a:blip r:embed="rId3">
            <a:alphaModFix/>
          </a:blip>
          <a:stretch>
            <a:fillRect/>
          </a:stretch>
        </p:blipFill>
        <p:spPr>
          <a:xfrm>
            <a:off x="5195400" y="1206063"/>
            <a:ext cx="3796200" cy="24841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Queue: Metaphor </a:t>
            </a:r>
            <a:endParaRPr/>
          </a:p>
        </p:txBody>
      </p:sp>
      <p:sp>
        <p:nvSpPr>
          <p:cNvPr id="868" name="Google Shape;868;p11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9" name="Google Shape;869;p11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Font typeface="Poppins Light"/>
              <a:buChar char="✱"/>
            </a:pPr>
            <a:r>
              <a:rPr lang="en">
                <a:latin typeface="Poppins Light"/>
                <a:ea typeface="Poppins Light"/>
                <a:cs typeface="Poppins Light"/>
                <a:sym typeface="Poppins Light"/>
              </a:rPr>
              <a:t>Grocery Lines</a:t>
            </a:r>
            <a:endParaRPr>
              <a:latin typeface="Poppins Light"/>
              <a:ea typeface="Poppins Light"/>
              <a:cs typeface="Poppins Light"/>
              <a:sym typeface="Poppins Light"/>
            </a:endParaRPr>
          </a:p>
          <a:p>
            <a:pPr indent="-342900" lvl="0" marL="457200" rtl="0" algn="l">
              <a:lnSpc>
                <a:spcPct val="114000"/>
              </a:lnSpc>
              <a:spcBef>
                <a:spcPts val="1000"/>
              </a:spcBef>
              <a:spcAft>
                <a:spcPts val="0"/>
              </a:spcAft>
              <a:buSzPts val="1800"/>
              <a:buFont typeface="Poppins Light"/>
              <a:buChar char="✱"/>
            </a:pPr>
            <a:r>
              <a:rPr lang="en">
                <a:latin typeface="Poppins Light"/>
                <a:ea typeface="Poppins Light"/>
                <a:cs typeface="Poppins Light"/>
                <a:sym typeface="Poppins Light"/>
              </a:rPr>
              <a:t>Theme Park Rides</a:t>
            </a:r>
            <a:endParaRPr>
              <a:latin typeface="Poppins Light"/>
              <a:ea typeface="Poppins Light"/>
              <a:cs typeface="Poppins Light"/>
              <a:sym typeface="Poppins Light"/>
            </a:endParaRPr>
          </a:p>
          <a:p>
            <a:pPr indent="-342900" lvl="0" marL="457200" rtl="0" algn="l">
              <a:lnSpc>
                <a:spcPct val="114000"/>
              </a:lnSpc>
              <a:spcBef>
                <a:spcPts val="1000"/>
              </a:spcBef>
              <a:spcAft>
                <a:spcPts val="0"/>
              </a:spcAft>
              <a:buSzPts val="1800"/>
              <a:buFont typeface="Poppins Light"/>
              <a:buChar char="✱"/>
            </a:pPr>
            <a:r>
              <a:rPr lang="en">
                <a:latin typeface="Poppins Light"/>
                <a:ea typeface="Poppins Light"/>
                <a:cs typeface="Poppins Light"/>
                <a:sym typeface="Poppins Light"/>
              </a:rPr>
              <a:t>Restaurants </a:t>
            </a:r>
            <a:endParaRPr>
              <a:latin typeface="Poppins Light"/>
              <a:ea typeface="Poppins Light"/>
              <a:cs typeface="Poppins Light"/>
              <a:sym typeface="Poppins Light"/>
            </a:endParaRPr>
          </a:p>
          <a:p>
            <a:pPr indent="0" lvl="0" marL="0" rtl="0" algn="l">
              <a:lnSpc>
                <a:spcPct val="114000"/>
              </a:lnSpc>
              <a:spcBef>
                <a:spcPts val="1000"/>
              </a:spcBef>
              <a:spcAft>
                <a:spcPts val="0"/>
              </a:spcAft>
              <a:buNone/>
            </a:pPr>
            <a:r>
              <a:t/>
            </a:r>
            <a:endParaRPr>
              <a:latin typeface="Poppins Light"/>
              <a:ea typeface="Poppins Light"/>
              <a:cs typeface="Poppins Light"/>
              <a:sym typeface="Poppins Light"/>
            </a:endParaRPr>
          </a:p>
          <a:p>
            <a:pPr indent="0" lvl="0" marL="457200" rtl="0" algn="l">
              <a:lnSpc>
                <a:spcPct val="114000"/>
              </a:lnSpc>
              <a:spcBef>
                <a:spcPts val="1000"/>
              </a:spcBef>
              <a:spcAft>
                <a:spcPts val="1000"/>
              </a:spcAft>
              <a:buNone/>
            </a:pPr>
            <a:r>
              <a:t/>
            </a:r>
            <a:endParaRPr>
              <a:latin typeface="Poppins Light"/>
              <a:ea typeface="Poppins Light"/>
              <a:cs typeface="Poppins Light"/>
              <a:sym typeface="Poppi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9"/>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Stacks &amp; Queues</a:t>
            </a:r>
            <a:endParaRPr sz="3600"/>
          </a:p>
        </p:txBody>
      </p:sp>
      <p:sp>
        <p:nvSpPr>
          <p:cNvPr id="730" name="Google Shape;730;p99"/>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31" name="Google Shape;731;p99"/>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Queue</a:t>
            </a:r>
            <a:r>
              <a:rPr lang="en"/>
              <a:t>: Practical Application </a:t>
            </a:r>
            <a:endParaRPr/>
          </a:p>
        </p:txBody>
      </p:sp>
      <p:sp>
        <p:nvSpPr>
          <p:cNvPr id="875" name="Google Shape;875;p117"/>
          <p:cNvSpPr txBox="1"/>
          <p:nvPr>
            <p:ph idx="1" type="body"/>
          </p:nvPr>
        </p:nvSpPr>
        <p:spPr>
          <a:xfrm>
            <a:off x="452400" y="1132825"/>
            <a:ext cx="8239200" cy="13554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Processing items</a:t>
            </a:r>
            <a:endParaRPr/>
          </a:p>
          <a:p>
            <a:pPr indent="-342900" lvl="0" marL="457200" rtl="0" algn="l">
              <a:spcBef>
                <a:spcPts val="1000"/>
              </a:spcBef>
              <a:spcAft>
                <a:spcPts val="0"/>
              </a:spcAft>
              <a:buSzPts val="1800"/>
              <a:buChar char="✱"/>
            </a:pPr>
            <a:r>
              <a:rPr lang="en"/>
              <a:t>Breadth first search (BFS)</a:t>
            </a:r>
            <a:endParaRPr/>
          </a:p>
          <a:p>
            <a:pPr indent="-342900" lvl="0" marL="457200" rtl="0" algn="l">
              <a:spcBef>
                <a:spcPts val="1000"/>
              </a:spcBef>
              <a:spcAft>
                <a:spcPts val="1000"/>
              </a:spcAft>
              <a:buSzPts val="1800"/>
              <a:buChar char="✱"/>
            </a:pPr>
            <a:r>
              <a:rPr lang="en"/>
              <a:t>Round robin </a:t>
            </a:r>
            <a:r>
              <a:rPr lang="en"/>
              <a:t>scheduling </a:t>
            </a:r>
            <a:endParaRPr/>
          </a:p>
        </p:txBody>
      </p:sp>
      <p:sp>
        <p:nvSpPr>
          <p:cNvPr id="876" name="Google Shape;876;p11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77" name="Google Shape;877;p117"/>
          <p:cNvGrpSpPr/>
          <p:nvPr/>
        </p:nvGrpSpPr>
        <p:grpSpPr>
          <a:xfrm>
            <a:off x="89100" y="4739882"/>
            <a:ext cx="324008" cy="322851"/>
            <a:chOff x="0" y="3867912"/>
            <a:chExt cx="1280160" cy="1275588"/>
          </a:xfrm>
        </p:grpSpPr>
        <p:sp>
          <p:nvSpPr>
            <p:cNvPr id="878" name="Google Shape;878;p117"/>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7"/>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7"/>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Queue Questions</a:t>
            </a:r>
            <a:endParaRPr/>
          </a:p>
        </p:txBody>
      </p:sp>
      <p:sp>
        <p:nvSpPr>
          <p:cNvPr id="886" name="Google Shape;886;p118"/>
          <p:cNvSpPr txBox="1"/>
          <p:nvPr>
            <p:ph idx="1" type="body"/>
          </p:nvPr>
        </p:nvSpPr>
        <p:spPr>
          <a:xfrm>
            <a:off x="452400" y="1132825"/>
            <a:ext cx="8239200" cy="9087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Level order of a binary tree</a:t>
            </a:r>
            <a:endParaRPr/>
          </a:p>
          <a:p>
            <a:pPr indent="-342900" lvl="0" marL="457200" rtl="0" algn="l">
              <a:spcBef>
                <a:spcPts val="1000"/>
              </a:spcBef>
              <a:spcAft>
                <a:spcPts val="1000"/>
              </a:spcAft>
              <a:buSzPts val="1800"/>
              <a:buChar char="✱"/>
            </a:pPr>
            <a:r>
              <a:rPr lang="en"/>
              <a:t>Number of recent calls within a timeframe</a:t>
            </a:r>
            <a:endParaRPr/>
          </a:p>
        </p:txBody>
      </p:sp>
      <p:sp>
        <p:nvSpPr>
          <p:cNvPr id="887" name="Google Shape;887;p11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88" name="Google Shape;888;p118"/>
          <p:cNvGrpSpPr/>
          <p:nvPr/>
        </p:nvGrpSpPr>
        <p:grpSpPr>
          <a:xfrm>
            <a:off x="89100" y="4739882"/>
            <a:ext cx="324008" cy="322851"/>
            <a:chOff x="0" y="3867912"/>
            <a:chExt cx="1280160" cy="1275588"/>
          </a:xfrm>
        </p:grpSpPr>
        <p:sp>
          <p:nvSpPr>
            <p:cNvPr id="889" name="Google Shape;889;p118"/>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8"/>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8"/>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7" name="Google Shape;897;p119"/>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898" name="Google Shape;898;p119"/>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899" name="Google Shape;899;p119"/>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20"/>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905" name="Google Shape;905;p12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6" name="Google Shape;906;p120"/>
          <p:cNvSpPr txBox="1"/>
          <p:nvPr>
            <p:ph idx="2" type="body"/>
          </p:nvPr>
        </p:nvSpPr>
        <p:spPr>
          <a:xfrm>
            <a:off x="604800" y="1412900"/>
            <a:ext cx="3652800" cy="1674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Open the </a:t>
            </a:r>
            <a:r>
              <a:rPr b="1" lang="en" u="sng">
                <a:solidFill>
                  <a:schemeClr val="hlink"/>
                </a:solidFill>
                <a:hlinkClick r:id="rId3"/>
              </a:rPr>
              <a:t>Unit 3 Cheat Sheet</a:t>
            </a:r>
            <a:r>
              <a:rPr lang="en"/>
              <a:t> and find </a:t>
            </a:r>
            <a:r>
              <a:rPr b="1" lang="en"/>
              <a:t>Stacks</a:t>
            </a:r>
            <a:r>
              <a:rPr lang="en"/>
              <a:t>.</a:t>
            </a:r>
            <a:endParaRPr/>
          </a:p>
          <a:p>
            <a:pPr indent="0" lvl="0" marL="0" rtl="0" algn="ctr">
              <a:spcBef>
                <a:spcPts val="1000"/>
              </a:spcBef>
              <a:spcAft>
                <a:spcPts val="0"/>
              </a:spcAft>
              <a:buNone/>
            </a:pPr>
            <a:r>
              <a:rPr lang="en"/>
              <a:t>What do you notice?</a:t>
            </a:r>
            <a:endParaRPr/>
          </a:p>
          <a:p>
            <a:pPr indent="0" lvl="0" marL="0" rtl="0" algn="ctr">
              <a:spcBef>
                <a:spcPts val="1000"/>
              </a:spcBef>
              <a:spcAft>
                <a:spcPts val="1000"/>
              </a:spcAft>
              <a:buNone/>
            </a:pPr>
            <a:r>
              <a:rPr lang="en"/>
              <a:t>What do you wonder?</a:t>
            </a:r>
            <a:endParaRPr/>
          </a:p>
        </p:txBody>
      </p:sp>
      <p:pic>
        <p:nvPicPr>
          <p:cNvPr id="907" name="Google Shape;907;p120"/>
          <p:cNvPicPr preferRelativeResize="0"/>
          <p:nvPr/>
        </p:nvPicPr>
        <p:blipFill>
          <a:blip r:embed="rId4">
            <a:alphaModFix/>
          </a:blip>
          <a:stretch>
            <a:fillRect/>
          </a:stretch>
        </p:blipFill>
        <p:spPr>
          <a:xfrm>
            <a:off x="4572008" y="1383288"/>
            <a:ext cx="4195467" cy="30118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1"/>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913" name="Google Shape;913;p12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4" name="Google Shape;914;p121"/>
          <p:cNvSpPr txBox="1"/>
          <p:nvPr>
            <p:ph idx="2" type="body"/>
          </p:nvPr>
        </p:nvSpPr>
        <p:spPr>
          <a:xfrm>
            <a:off x="604800" y="1412900"/>
            <a:ext cx="3652800" cy="1674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Open the </a:t>
            </a:r>
            <a:r>
              <a:rPr b="1" lang="en" u="sng">
                <a:solidFill>
                  <a:schemeClr val="hlink"/>
                </a:solidFill>
                <a:hlinkClick r:id="rId3"/>
              </a:rPr>
              <a:t>Unit 3 Cheat Sheet</a:t>
            </a:r>
            <a:r>
              <a:rPr lang="en"/>
              <a:t> and find </a:t>
            </a:r>
            <a:r>
              <a:rPr b="1" lang="en"/>
              <a:t>Queues</a:t>
            </a:r>
            <a:r>
              <a:rPr lang="en"/>
              <a:t>.</a:t>
            </a:r>
            <a:endParaRPr/>
          </a:p>
          <a:p>
            <a:pPr indent="0" lvl="0" marL="0" rtl="0" algn="ctr">
              <a:spcBef>
                <a:spcPts val="1000"/>
              </a:spcBef>
              <a:spcAft>
                <a:spcPts val="0"/>
              </a:spcAft>
              <a:buNone/>
            </a:pPr>
            <a:r>
              <a:rPr lang="en"/>
              <a:t>What do you notice?</a:t>
            </a:r>
            <a:endParaRPr/>
          </a:p>
          <a:p>
            <a:pPr indent="0" lvl="0" marL="0" rtl="0" algn="ctr">
              <a:spcBef>
                <a:spcPts val="1000"/>
              </a:spcBef>
              <a:spcAft>
                <a:spcPts val="1000"/>
              </a:spcAft>
              <a:buNone/>
            </a:pPr>
            <a:r>
              <a:rPr lang="en"/>
              <a:t>What do you wonder?</a:t>
            </a:r>
            <a:endParaRPr/>
          </a:p>
        </p:txBody>
      </p:sp>
      <p:pic>
        <p:nvPicPr>
          <p:cNvPr id="915" name="Google Shape;915;p121"/>
          <p:cNvPicPr preferRelativeResize="0"/>
          <p:nvPr/>
        </p:nvPicPr>
        <p:blipFill>
          <a:blip r:embed="rId4">
            <a:alphaModFix/>
          </a:blip>
          <a:stretch>
            <a:fillRect/>
          </a:stretch>
        </p:blipFill>
        <p:spPr>
          <a:xfrm>
            <a:off x="4257600" y="1288350"/>
            <a:ext cx="4581600" cy="269069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22"/>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 minutes</a:t>
            </a:r>
            <a:endParaRPr/>
          </a:p>
        </p:txBody>
      </p:sp>
      <p:sp>
        <p:nvSpPr>
          <p:cNvPr id="921" name="Google Shape;921;p12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2" name="Google Shape;922;p122"/>
          <p:cNvSpPr txBox="1"/>
          <p:nvPr>
            <p:ph idx="2" type="body"/>
          </p:nvPr>
        </p:nvSpPr>
        <p:spPr>
          <a:xfrm>
            <a:off x="452400" y="1260488"/>
            <a:ext cx="8239200" cy="141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Write a function that checks if a given string containing parentheses is balanced. The function should return </a:t>
            </a:r>
            <a:r>
              <a:rPr b="1" lang="en">
                <a:latin typeface="Consolas"/>
                <a:ea typeface="Consolas"/>
                <a:cs typeface="Consolas"/>
                <a:sym typeface="Consolas"/>
              </a:rPr>
              <a:t>True</a:t>
            </a:r>
            <a:r>
              <a:rPr lang="en"/>
              <a:t> if every opening parenthesis has a corresponding closing parenthesis in the correct order, and </a:t>
            </a:r>
            <a:r>
              <a:rPr b="1" lang="en">
                <a:latin typeface="Consolas"/>
                <a:ea typeface="Consolas"/>
                <a:cs typeface="Consolas"/>
                <a:sym typeface="Consolas"/>
              </a:rPr>
              <a:t>False</a:t>
            </a:r>
            <a:r>
              <a:rPr lang="en"/>
              <a:t> otherwise.</a:t>
            </a:r>
            <a:endParaRPr/>
          </a:p>
        </p:txBody>
      </p:sp>
      <p:sp>
        <p:nvSpPr>
          <p:cNvPr id="923" name="Google Shape;923;p122"/>
          <p:cNvSpPr txBox="1"/>
          <p:nvPr/>
        </p:nvSpPr>
        <p:spPr>
          <a:xfrm>
            <a:off x="2091013" y="2777775"/>
            <a:ext cx="2344800" cy="14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Poppins"/>
                <a:ea typeface="Poppins"/>
                <a:cs typeface="Poppins"/>
                <a:sym typeface="Poppins"/>
              </a:rPr>
              <a:t>Example Input:</a:t>
            </a:r>
            <a:endParaRPr b="1" sz="1800">
              <a:solidFill>
                <a:schemeClr val="dk1"/>
              </a:solidFill>
              <a:latin typeface="Poppins"/>
              <a:ea typeface="Poppins"/>
              <a:cs typeface="Poppins"/>
              <a:sym typeface="Poppins"/>
            </a:endParaRPr>
          </a:p>
          <a:p>
            <a:pPr indent="0" lvl="0" marL="45720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457200" rtl="0" algn="l">
              <a:lnSpc>
                <a:spcPct val="115000"/>
              </a:lnSpc>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sp>
        <p:nvSpPr>
          <p:cNvPr id="924" name="Google Shape;924;p122"/>
          <p:cNvSpPr txBox="1"/>
          <p:nvPr/>
        </p:nvSpPr>
        <p:spPr>
          <a:xfrm>
            <a:off x="4708188" y="2777775"/>
            <a:ext cx="2344800" cy="14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Poppins"/>
                <a:ea typeface="Poppins"/>
                <a:cs typeface="Poppins"/>
                <a:sym typeface="Poppins"/>
              </a:rPr>
              <a:t>Example Output:</a:t>
            </a:r>
            <a:endParaRPr b="1" sz="1800">
              <a:solidFill>
                <a:schemeClr val="dk1"/>
              </a:solidFill>
              <a:latin typeface="Poppins"/>
              <a:ea typeface="Poppins"/>
              <a:cs typeface="Poppins"/>
              <a:sym typeface="Poppins"/>
            </a:endParaRPr>
          </a:p>
          <a:p>
            <a:pPr indent="0" lvl="0" marL="45720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True</a:t>
            </a:r>
            <a:endParaRPr sz="1800">
              <a:solidFill>
                <a:schemeClr val="dk1"/>
              </a:solidFill>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True</a:t>
            </a:r>
            <a:endParaRPr sz="1800">
              <a:solidFill>
                <a:schemeClr val="dk1"/>
              </a:solidFill>
              <a:latin typeface="Consolas"/>
              <a:ea typeface="Consolas"/>
              <a:cs typeface="Consolas"/>
              <a:sym typeface="Consolas"/>
            </a:endParaRPr>
          </a:p>
          <a:p>
            <a:pPr indent="0" lvl="0" marL="457200" rtl="0" algn="l">
              <a:lnSpc>
                <a:spcPct val="115000"/>
              </a:lnSpc>
              <a:spcBef>
                <a:spcPts val="0"/>
              </a:spcBef>
              <a:spcAft>
                <a:spcPts val="0"/>
              </a:spcAft>
              <a:buNone/>
            </a:pPr>
            <a:r>
              <a:rPr lang="en" sz="1800">
                <a:solidFill>
                  <a:schemeClr val="dk1"/>
                </a:solidFill>
                <a:latin typeface="Consolas"/>
                <a:ea typeface="Consolas"/>
                <a:cs typeface="Consolas"/>
                <a:sym typeface="Consolas"/>
              </a:rPr>
              <a:t>False</a:t>
            </a:r>
            <a:endParaRPr sz="1800">
              <a:solidFill>
                <a:schemeClr val="dk1"/>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3"/>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 minutes</a:t>
            </a:r>
            <a:endParaRPr/>
          </a:p>
        </p:txBody>
      </p:sp>
      <p:sp>
        <p:nvSpPr>
          <p:cNvPr id="930" name="Google Shape;930;p12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1" name="Google Shape;931;p123" title="Screenshot 2025-06-16 at 8.03.36 PM.png"/>
          <p:cNvPicPr preferRelativeResize="0"/>
          <p:nvPr/>
        </p:nvPicPr>
        <p:blipFill>
          <a:blip r:embed="rId3">
            <a:alphaModFix/>
          </a:blip>
          <a:stretch>
            <a:fillRect/>
          </a:stretch>
        </p:blipFill>
        <p:spPr>
          <a:xfrm>
            <a:off x="3897550" y="-1"/>
            <a:ext cx="5246449"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#1</a:t>
            </a:r>
            <a:endParaRPr/>
          </a:p>
        </p:txBody>
      </p:sp>
      <p:sp>
        <p:nvSpPr>
          <p:cNvPr id="937" name="Google Shape;937;p124"/>
          <p:cNvSpPr txBox="1"/>
          <p:nvPr>
            <p:ph idx="1" type="body"/>
          </p:nvPr>
        </p:nvSpPr>
        <p:spPr>
          <a:xfrm>
            <a:off x="452400" y="1132825"/>
            <a:ext cx="8239200" cy="3780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Given two strings S and T, return if they are equal when both are typed into empty text editors. # means a backspace character. </a:t>
            </a:r>
            <a:endParaRPr/>
          </a:p>
          <a:p>
            <a:pPr indent="0" lvl="0" marL="0" rtl="0" algn="l">
              <a:spcBef>
                <a:spcPts val="1000"/>
              </a:spcBef>
              <a:spcAft>
                <a:spcPts val="0"/>
              </a:spcAft>
              <a:buNone/>
            </a:pPr>
            <a:r>
              <a:rPr lang="en"/>
              <a:t>S = "ab#c"   → should become "ac"</a:t>
            </a:r>
            <a:endParaRPr/>
          </a:p>
          <a:p>
            <a:pPr indent="0" lvl="0" marL="0" rtl="0" algn="l">
              <a:spcBef>
                <a:spcPts val="1000"/>
              </a:spcBef>
              <a:spcAft>
                <a:spcPts val="0"/>
              </a:spcAft>
              <a:buNone/>
            </a:pPr>
            <a:r>
              <a:rPr lang="en"/>
              <a:t>T = "ad#c"   → should also become "ac"</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Which data structure is best used to simulate the behavior of typing and deleting characters? </a:t>
            </a:r>
            <a:endParaRPr/>
          </a:p>
          <a:p>
            <a:pPr indent="0" lvl="0" marL="0" rtl="0" algn="l">
              <a:spcBef>
                <a:spcPts val="1000"/>
              </a:spcBef>
              <a:spcAft>
                <a:spcPts val="0"/>
              </a:spcAft>
              <a:buNone/>
            </a:pPr>
            <a:r>
              <a:rPr lang="en"/>
              <a:t>A. Queue </a:t>
            </a:r>
            <a:endParaRPr/>
          </a:p>
          <a:p>
            <a:pPr indent="0" lvl="0" marL="0" rtl="0" algn="l">
              <a:spcBef>
                <a:spcPts val="1000"/>
              </a:spcBef>
              <a:spcAft>
                <a:spcPts val="1000"/>
              </a:spcAft>
              <a:buNone/>
            </a:pPr>
            <a:r>
              <a:rPr lang="en"/>
              <a:t>B. Stack</a:t>
            </a:r>
            <a:endParaRPr/>
          </a:p>
        </p:txBody>
      </p:sp>
      <p:sp>
        <p:nvSpPr>
          <p:cNvPr id="938" name="Google Shape;938;p12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39" name="Google Shape;939;p124"/>
          <p:cNvGrpSpPr/>
          <p:nvPr/>
        </p:nvGrpSpPr>
        <p:grpSpPr>
          <a:xfrm>
            <a:off x="89100" y="4739882"/>
            <a:ext cx="324008" cy="322851"/>
            <a:chOff x="0" y="3867912"/>
            <a:chExt cx="1280160" cy="1275588"/>
          </a:xfrm>
        </p:grpSpPr>
        <p:sp>
          <p:nvSpPr>
            <p:cNvPr id="940" name="Google Shape;940;p124"/>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24"/>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24"/>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2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Pointer Technique</a:t>
            </a:r>
            <a:endParaRPr/>
          </a:p>
        </p:txBody>
      </p:sp>
      <p:sp>
        <p:nvSpPr>
          <p:cNvPr id="948" name="Google Shape;948;p125"/>
          <p:cNvSpPr txBox="1"/>
          <p:nvPr>
            <p:ph idx="1" type="body"/>
          </p:nvPr>
        </p:nvSpPr>
        <p:spPr>
          <a:xfrm>
            <a:off x="452400" y="1132825"/>
            <a:ext cx="8239200" cy="3780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Given two strings S and T, return if they are equal when both are typed into empty text editors. # means a backspace character. </a:t>
            </a:r>
            <a:endParaRPr/>
          </a:p>
          <a:p>
            <a:pPr indent="0" lvl="0" marL="0" rtl="0" algn="l">
              <a:spcBef>
                <a:spcPts val="1000"/>
              </a:spcBef>
              <a:spcAft>
                <a:spcPts val="0"/>
              </a:spcAft>
              <a:buNone/>
            </a:pPr>
            <a:r>
              <a:rPr lang="en"/>
              <a:t>S = "ab#c"   → should become "ac"</a:t>
            </a:r>
            <a:endParaRPr/>
          </a:p>
          <a:p>
            <a:pPr indent="0" lvl="0" marL="0" rtl="0" algn="l">
              <a:spcBef>
                <a:spcPts val="1000"/>
              </a:spcBef>
              <a:spcAft>
                <a:spcPts val="0"/>
              </a:spcAft>
              <a:buNone/>
            </a:pPr>
            <a:r>
              <a:rPr lang="en"/>
              <a:t>T = "ad#c"   → should also become "ac"</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Which data structure is best used to simulate the behavior of typing and deleting characters? </a:t>
            </a:r>
            <a:endParaRPr/>
          </a:p>
          <a:p>
            <a:pPr indent="0" lvl="0" marL="0" rtl="0" algn="l">
              <a:spcBef>
                <a:spcPts val="1000"/>
              </a:spcBef>
              <a:spcAft>
                <a:spcPts val="0"/>
              </a:spcAft>
              <a:buNone/>
            </a:pPr>
            <a:r>
              <a:rPr lang="en"/>
              <a:t>A. Queue </a:t>
            </a:r>
            <a:endParaRPr/>
          </a:p>
          <a:p>
            <a:pPr indent="0" lvl="0" marL="0" rtl="0" algn="l">
              <a:spcBef>
                <a:spcPts val="1000"/>
              </a:spcBef>
              <a:spcAft>
                <a:spcPts val="1000"/>
              </a:spcAft>
              <a:buNone/>
            </a:pPr>
            <a:r>
              <a:rPr lang="en"/>
              <a:t>B. Stack</a:t>
            </a:r>
            <a:endParaRPr/>
          </a:p>
        </p:txBody>
      </p:sp>
      <p:sp>
        <p:nvSpPr>
          <p:cNvPr id="949" name="Google Shape;949;p12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50" name="Google Shape;950;p125"/>
          <p:cNvGrpSpPr/>
          <p:nvPr/>
        </p:nvGrpSpPr>
        <p:grpSpPr>
          <a:xfrm>
            <a:off x="89100" y="4739882"/>
            <a:ext cx="324008" cy="322851"/>
            <a:chOff x="0" y="3867912"/>
            <a:chExt cx="1280160" cy="1275588"/>
          </a:xfrm>
        </p:grpSpPr>
        <p:sp>
          <p:nvSpPr>
            <p:cNvPr id="951" name="Google Shape;951;p125"/>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25"/>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25"/>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125"/>
          <p:cNvSpPr/>
          <p:nvPr/>
        </p:nvSpPr>
        <p:spPr>
          <a:xfrm>
            <a:off x="421375" y="4461275"/>
            <a:ext cx="1197300" cy="451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2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Pointer Technique</a:t>
            </a:r>
            <a:endParaRPr/>
          </a:p>
        </p:txBody>
      </p:sp>
      <p:sp>
        <p:nvSpPr>
          <p:cNvPr id="960" name="Google Shape;960;p126"/>
          <p:cNvSpPr txBox="1"/>
          <p:nvPr>
            <p:ph idx="1" type="body"/>
          </p:nvPr>
        </p:nvSpPr>
        <p:spPr>
          <a:xfrm>
            <a:off x="452400" y="1132825"/>
            <a:ext cx="8239200" cy="31431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Initialize two pointer variables to track different indices or places in</a:t>
            </a:r>
            <a:endParaRPr/>
          </a:p>
          <a:p>
            <a:pPr indent="-342900" lvl="1" marL="914400" rtl="0" algn="l">
              <a:spcBef>
                <a:spcPts val="1000"/>
              </a:spcBef>
              <a:spcAft>
                <a:spcPts val="0"/>
              </a:spcAft>
              <a:buSzPts val="1800"/>
              <a:buChar char="●"/>
            </a:pPr>
            <a:r>
              <a:rPr lang="en"/>
              <a:t>String</a:t>
            </a:r>
            <a:endParaRPr/>
          </a:p>
          <a:p>
            <a:pPr indent="-342900" lvl="1" marL="914400" rtl="0" algn="l">
              <a:spcBef>
                <a:spcPts val="1000"/>
              </a:spcBef>
              <a:spcAft>
                <a:spcPts val="0"/>
              </a:spcAft>
              <a:buSzPts val="1800"/>
              <a:buChar char="●"/>
            </a:pPr>
            <a:r>
              <a:rPr lang="en"/>
              <a:t>List</a:t>
            </a:r>
            <a:endParaRPr/>
          </a:p>
          <a:p>
            <a:pPr indent="-342900" lvl="1" marL="914400" rtl="0" algn="l">
              <a:spcBef>
                <a:spcPts val="1000"/>
              </a:spcBef>
              <a:spcAft>
                <a:spcPts val="0"/>
              </a:spcAft>
              <a:buSzPts val="1800"/>
              <a:buChar char="●"/>
            </a:pPr>
            <a:r>
              <a:rPr lang="en"/>
              <a:t>Linked list </a:t>
            </a:r>
            <a:endParaRPr/>
          </a:p>
          <a:p>
            <a:pPr indent="0" lvl="0" marL="457200" rtl="0" algn="l">
              <a:spcBef>
                <a:spcPts val="1000"/>
              </a:spcBef>
              <a:spcAft>
                <a:spcPts val="0"/>
              </a:spcAft>
              <a:buNone/>
            </a:pPr>
            <a:r>
              <a:rPr lang="en"/>
              <a:t>and move them based on certain conditions </a:t>
            </a:r>
            <a:endParaRPr/>
          </a:p>
          <a:p>
            <a:pPr indent="-342900" lvl="0" marL="457200" rtl="0" algn="l">
              <a:spcBef>
                <a:spcPts val="1000"/>
              </a:spcBef>
              <a:spcAft>
                <a:spcPts val="0"/>
              </a:spcAft>
              <a:buSzPts val="1800"/>
              <a:buChar char="✱"/>
            </a:pPr>
            <a:r>
              <a:rPr lang="en"/>
              <a:t>Opposite direction or same direction </a:t>
            </a:r>
            <a:endParaRPr/>
          </a:p>
          <a:p>
            <a:pPr indent="-342900" lvl="0" marL="457200" rtl="0" algn="l">
              <a:spcBef>
                <a:spcPts val="1000"/>
              </a:spcBef>
              <a:spcAft>
                <a:spcPts val="1000"/>
              </a:spcAft>
              <a:buSzPts val="1800"/>
              <a:buChar char="✱"/>
            </a:pPr>
            <a:r>
              <a:rPr lang="en"/>
              <a:t>Different starting point and different speed </a:t>
            </a:r>
            <a:endParaRPr/>
          </a:p>
        </p:txBody>
      </p:sp>
      <p:sp>
        <p:nvSpPr>
          <p:cNvPr id="961" name="Google Shape;961;p12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62" name="Google Shape;962;p126"/>
          <p:cNvGrpSpPr/>
          <p:nvPr/>
        </p:nvGrpSpPr>
        <p:grpSpPr>
          <a:xfrm>
            <a:off x="89100" y="4739882"/>
            <a:ext cx="324008" cy="322851"/>
            <a:chOff x="0" y="3867912"/>
            <a:chExt cx="1280160" cy="1275588"/>
          </a:xfrm>
        </p:grpSpPr>
        <p:sp>
          <p:nvSpPr>
            <p:cNvPr id="963" name="Google Shape;963;p126"/>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26"/>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26"/>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6" name="Google Shape;966;p126"/>
          <p:cNvPicPr preferRelativeResize="0"/>
          <p:nvPr/>
        </p:nvPicPr>
        <p:blipFill>
          <a:blip r:embed="rId3">
            <a:alphaModFix/>
          </a:blip>
          <a:stretch>
            <a:fillRect/>
          </a:stretch>
        </p:blipFill>
        <p:spPr>
          <a:xfrm>
            <a:off x="869500" y="4168375"/>
            <a:ext cx="2724824" cy="975125"/>
          </a:xfrm>
          <a:prstGeom prst="rect">
            <a:avLst/>
          </a:prstGeom>
          <a:noFill/>
          <a:ln>
            <a:noFill/>
          </a:ln>
        </p:spPr>
      </p:pic>
      <p:pic>
        <p:nvPicPr>
          <p:cNvPr id="967" name="Google Shape;967;p126"/>
          <p:cNvPicPr preferRelativeResize="0"/>
          <p:nvPr/>
        </p:nvPicPr>
        <p:blipFill>
          <a:blip r:embed="rId4">
            <a:alphaModFix/>
          </a:blip>
          <a:stretch>
            <a:fillRect/>
          </a:stretch>
        </p:blipFill>
        <p:spPr>
          <a:xfrm>
            <a:off x="5972675" y="3266200"/>
            <a:ext cx="3171325" cy="1436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37" name="Google Shape;737;p100"/>
          <p:cNvGraphicFramePr/>
          <p:nvPr/>
        </p:nvGraphicFramePr>
        <p:xfrm>
          <a:off x="451525" y="1242597"/>
          <a:ext cx="3000000" cy="3000000"/>
        </p:xfrm>
        <a:graphic>
          <a:graphicData uri="http://schemas.openxmlformats.org/drawingml/2006/table">
            <a:tbl>
              <a:tblPr>
                <a:noFill/>
                <a:tableStyleId>{8AAFC0A7-D46E-458C-B472-1863B86B8126}</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Stacks &amp; Queues</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0:10 - 0:45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Poppins"/>
                          <a:ea typeface="Poppins"/>
                          <a:cs typeface="Poppins"/>
                          <a:sym typeface="Poppins"/>
                        </a:rPr>
                        <a:t>BREAK</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0:45 - 0:50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Collaborative Problem Solving</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2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Pointer Technique - WHEN</a:t>
            </a:r>
            <a:endParaRPr/>
          </a:p>
        </p:txBody>
      </p:sp>
      <p:sp>
        <p:nvSpPr>
          <p:cNvPr id="973" name="Google Shape;973;p127"/>
          <p:cNvSpPr txBox="1"/>
          <p:nvPr>
            <p:ph idx="1" type="body"/>
          </p:nvPr>
        </p:nvSpPr>
        <p:spPr>
          <a:xfrm>
            <a:off x="452400" y="1132825"/>
            <a:ext cx="8239200" cy="26961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Reducing nested loops </a:t>
            </a:r>
            <a:endParaRPr/>
          </a:p>
          <a:p>
            <a:pPr indent="-342900" lvl="0" marL="457200" rtl="0" algn="l">
              <a:spcBef>
                <a:spcPts val="1000"/>
              </a:spcBef>
              <a:spcAft>
                <a:spcPts val="0"/>
              </a:spcAft>
              <a:buSzPts val="1800"/>
              <a:buChar char="✱"/>
            </a:pPr>
            <a:r>
              <a:rPr lang="en"/>
              <a:t>Search for a pair or a triplet</a:t>
            </a:r>
            <a:endParaRPr/>
          </a:p>
          <a:p>
            <a:pPr indent="-342900" lvl="0" marL="457200" rtl="0" algn="l">
              <a:spcBef>
                <a:spcPts val="1000"/>
              </a:spcBef>
              <a:spcAft>
                <a:spcPts val="0"/>
              </a:spcAft>
              <a:buSzPts val="1800"/>
              <a:buChar char="✱"/>
            </a:pPr>
            <a:r>
              <a:rPr lang="en"/>
              <a:t>In place operations </a:t>
            </a:r>
            <a:endParaRPr/>
          </a:p>
          <a:p>
            <a:pPr indent="-342900" lvl="0" marL="457200" rtl="0" algn="l">
              <a:spcBef>
                <a:spcPts val="1000"/>
              </a:spcBef>
              <a:spcAft>
                <a:spcPts val="0"/>
              </a:spcAft>
              <a:buSzPts val="1800"/>
              <a:buChar char="✱"/>
            </a:pPr>
            <a:r>
              <a:rPr lang="en"/>
              <a:t>Comparing opposite ends of a sequence </a:t>
            </a:r>
            <a:endParaRPr/>
          </a:p>
          <a:p>
            <a:pPr indent="-342900" lvl="0" marL="457200" rtl="0" algn="l">
              <a:spcBef>
                <a:spcPts val="1000"/>
              </a:spcBef>
              <a:spcAft>
                <a:spcPts val="0"/>
              </a:spcAft>
              <a:buSzPts val="1800"/>
              <a:buChar char="✱"/>
            </a:pPr>
            <a:r>
              <a:rPr lang="en"/>
              <a:t>Partitioning </a:t>
            </a:r>
            <a:endParaRPr/>
          </a:p>
          <a:p>
            <a:pPr indent="-342900" lvl="1" marL="914400" rtl="0" algn="l">
              <a:spcBef>
                <a:spcPts val="1000"/>
              </a:spcBef>
              <a:spcAft>
                <a:spcPts val="1000"/>
              </a:spcAft>
              <a:buSzPts val="1800"/>
              <a:buChar char="●"/>
            </a:pPr>
            <a:r>
              <a:rPr lang="en"/>
              <a:t>Divide and conquer </a:t>
            </a:r>
            <a:endParaRPr/>
          </a:p>
        </p:txBody>
      </p:sp>
      <p:sp>
        <p:nvSpPr>
          <p:cNvPr id="974" name="Google Shape;974;p12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75" name="Google Shape;975;p127"/>
          <p:cNvGrpSpPr/>
          <p:nvPr/>
        </p:nvGrpSpPr>
        <p:grpSpPr>
          <a:xfrm>
            <a:off x="89100" y="4739882"/>
            <a:ext cx="324008" cy="322851"/>
            <a:chOff x="0" y="3867912"/>
            <a:chExt cx="1280160" cy="1275588"/>
          </a:xfrm>
        </p:grpSpPr>
        <p:sp>
          <p:nvSpPr>
            <p:cNvPr id="976" name="Google Shape;976;p127"/>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27"/>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27"/>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28"/>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984" name="Google Shape;984;p128"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9"/>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990" name="Google Shape;990;p12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30"/>
          <p:cNvSpPr txBox="1"/>
          <p:nvPr>
            <p:ph type="title"/>
          </p:nvPr>
        </p:nvSpPr>
        <p:spPr>
          <a:xfrm>
            <a:off x="420925" y="195075"/>
            <a:ext cx="8596500" cy="9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Getting Things Started in Breakout Rooms       </a:t>
            </a:r>
            <a:endParaRPr/>
          </a:p>
          <a:p>
            <a:pPr indent="0" lvl="0" marL="0" rtl="0" algn="l">
              <a:spcBef>
                <a:spcPts val="0"/>
              </a:spcBef>
              <a:spcAft>
                <a:spcPts val="0"/>
              </a:spcAft>
              <a:buNone/>
            </a:pPr>
            <a:r>
              <a:rPr lang="en"/>
              <a:t>    </a:t>
            </a:r>
            <a:r>
              <a:rPr lang="en">
                <a:highlight>
                  <a:schemeClr val="accent6"/>
                </a:highlight>
              </a:rPr>
              <a:t>(Please Watch This </a:t>
            </a:r>
            <a:r>
              <a:rPr lang="en" u="sng">
                <a:solidFill>
                  <a:schemeClr val="hlink"/>
                </a:solidFill>
                <a:highlight>
                  <a:schemeClr val="accent6"/>
                </a:highlight>
                <a:hlinkClick r:id="rId3"/>
              </a:rPr>
              <a:t>Video!</a:t>
            </a:r>
            <a:r>
              <a:rPr lang="en">
                <a:highlight>
                  <a:schemeClr val="accent6"/>
                </a:highlight>
              </a:rPr>
              <a:t> In Class!)</a:t>
            </a:r>
            <a:endParaRPr>
              <a:highlight>
                <a:schemeClr val="accent6"/>
              </a:highlight>
            </a:endParaRPr>
          </a:p>
        </p:txBody>
      </p:sp>
      <p:sp>
        <p:nvSpPr>
          <p:cNvPr id="996" name="Google Shape;996;p130"/>
          <p:cNvSpPr txBox="1"/>
          <p:nvPr>
            <p:ph idx="1" type="body"/>
          </p:nvPr>
        </p:nvSpPr>
        <p:spPr>
          <a:xfrm>
            <a:off x="126600" y="1063275"/>
            <a:ext cx="8890800" cy="11874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b="1" lang="en"/>
              <a:t>👋🏾 Step 1: Say Hello! </a:t>
            </a:r>
            <a:endParaRPr b="1"/>
          </a:p>
          <a:p>
            <a:pPr indent="-311150" lvl="0" marL="457200" rtl="0" algn="l">
              <a:spcBef>
                <a:spcPts val="1000"/>
              </a:spcBef>
              <a:spcAft>
                <a:spcPts val="0"/>
              </a:spcAft>
              <a:buSzPts val="1300"/>
              <a:buChar char="✱"/>
            </a:pPr>
            <a:r>
              <a:rPr lang="en" sz="1300"/>
              <a:t>Take up to 3 minutes to introduce yourselves and say hello to one another!</a:t>
            </a:r>
            <a:endParaRPr sz="1300"/>
          </a:p>
          <a:p>
            <a:pPr indent="-311150" lvl="0" marL="457200" rtl="0" algn="l">
              <a:spcBef>
                <a:spcPts val="0"/>
              </a:spcBef>
              <a:spcAft>
                <a:spcPts val="0"/>
              </a:spcAft>
              <a:buSzPts val="1300"/>
              <a:buChar char="✱"/>
            </a:pPr>
            <a:r>
              <a:rPr lang="en" sz="1300"/>
              <a:t>Consider choosing an icebreaker from</a:t>
            </a:r>
            <a:r>
              <a:rPr b="1" lang="en" sz="1300"/>
              <a:t> </a:t>
            </a:r>
            <a:r>
              <a:rPr b="1" lang="en" sz="1300" u="sng">
                <a:solidFill>
                  <a:schemeClr val="hlink"/>
                </a:solidFill>
                <a:hlinkClick r:id="rId4"/>
              </a:rPr>
              <a:t>this list </a:t>
            </a:r>
            <a:r>
              <a:rPr lang="en" sz="1300"/>
              <a:t>to start off the convo! </a:t>
            </a:r>
            <a:endParaRPr sz="1300"/>
          </a:p>
        </p:txBody>
      </p:sp>
      <p:sp>
        <p:nvSpPr>
          <p:cNvPr id="997" name="Google Shape;997;p13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8" name="Google Shape;998;p130"/>
          <p:cNvSpPr txBox="1"/>
          <p:nvPr>
            <p:ph idx="1" type="body"/>
          </p:nvPr>
        </p:nvSpPr>
        <p:spPr>
          <a:xfrm>
            <a:off x="273775" y="2244188"/>
            <a:ext cx="8890800" cy="11874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1" lang="en"/>
              <a:t> 🚘 Step 2:  Assign a Driver </a:t>
            </a:r>
            <a:endParaRPr b="1"/>
          </a:p>
          <a:p>
            <a:pPr indent="-311150" lvl="0" marL="457200" rtl="0" algn="l">
              <a:spcBef>
                <a:spcPts val="1000"/>
              </a:spcBef>
              <a:spcAft>
                <a:spcPts val="0"/>
              </a:spcAft>
              <a:buSzPts val="1300"/>
              <a:buChar char="✱"/>
            </a:pPr>
            <a:r>
              <a:rPr lang="en" sz="1300"/>
              <a:t>The driver is the person who shares their screen and does the majority of the typing </a:t>
            </a:r>
            <a:endParaRPr sz="1300"/>
          </a:p>
          <a:p>
            <a:pPr indent="-311150" lvl="0" marL="457200" rtl="0" algn="l">
              <a:spcBef>
                <a:spcPts val="0"/>
              </a:spcBef>
              <a:spcAft>
                <a:spcPts val="0"/>
              </a:spcAft>
              <a:buSzPts val="1300"/>
              <a:buChar char="✱"/>
            </a:pPr>
            <a:r>
              <a:rPr lang="en" sz="1300"/>
              <a:t>You can keep one driver for a session, or you can switch problem to problem </a:t>
            </a:r>
            <a:endParaRPr sz="1300"/>
          </a:p>
        </p:txBody>
      </p:sp>
      <p:sp>
        <p:nvSpPr>
          <p:cNvPr id="999" name="Google Shape;999;p130"/>
          <p:cNvSpPr txBox="1"/>
          <p:nvPr>
            <p:ph idx="1" type="body"/>
          </p:nvPr>
        </p:nvSpPr>
        <p:spPr>
          <a:xfrm>
            <a:off x="333725" y="3530075"/>
            <a:ext cx="8890800" cy="11874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1" lang="en"/>
              <a:t> 👩🏽‍💻 Step 3:  Jump Into UPI!</a:t>
            </a:r>
            <a:endParaRPr b="1"/>
          </a:p>
          <a:p>
            <a:pPr indent="-311150" lvl="0" marL="457200" rtl="0" algn="l">
              <a:spcBef>
                <a:spcPts val="1000"/>
              </a:spcBef>
              <a:spcAft>
                <a:spcPts val="0"/>
              </a:spcAft>
              <a:buSzPts val="1300"/>
              <a:buChar char="✱"/>
            </a:pPr>
            <a:r>
              <a:rPr lang="en" sz="1300"/>
              <a:t>Starting off with the </a:t>
            </a:r>
            <a:r>
              <a:rPr b="1" i="1" lang="en" sz="1300"/>
              <a:t>Understand</a:t>
            </a:r>
            <a:r>
              <a:rPr lang="en" sz="1300"/>
              <a:t> step, each group member should share their input and collaborate on problem solving </a:t>
            </a:r>
            <a:endParaRPr sz="1300"/>
          </a:p>
          <a:p>
            <a:pPr indent="-311150" lvl="0" marL="457200" rtl="0" algn="l">
              <a:spcBef>
                <a:spcPts val="0"/>
              </a:spcBef>
              <a:spcAft>
                <a:spcPts val="0"/>
              </a:spcAft>
              <a:buSzPts val="1300"/>
              <a:buChar char="✱"/>
            </a:pPr>
            <a:r>
              <a:rPr lang="en" sz="1300"/>
              <a:t>Make sure you’re giving every space to contribute! </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1"/>
          <p:cNvSpPr txBox="1"/>
          <p:nvPr>
            <p:ph type="title"/>
          </p:nvPr>
        </p:nvSpPr>
        <p:spPr>
          <a:xfrm>
            <a:off x="452400" y="316988"/>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Consider: VS Code Liveshare </a:t>
            </a:r>
            <a:endParaRPr/>
          </a:p>
        </p:txBody>
      </p:sp>
      <p:sp>
        <p:nvSpPr>
          <p:cNvPr id="1005" name="Google Shape;1005;p131"/>
          <p:cNvSpPr txBox="1"/>
          <p:nvPr>
            <p:ph idx="1" type="body"/>
          </p:nvPr>
        </p:nvSpPr>
        <p:spPr>
          <a:xfrm>
            <a:off x="126600" y="958300"/>
            <a:ext cx="4257300" cy="1187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VS Code’s Live Share lets multiple people edit a file together.</a:t>
            </a:r>
            <a:br>
              <a:rPr lang="en" sz="1500"/>
            </a:br>
            <a:endParaRPr sz="1500"/>
          </a:p>
          <a:p>
            <a:pPr indent="-323850" lvl="0" marL="457200" rtl="0" algn="l">
              <a:spcBef>
                <a:spcPts val="0"/>
              </a:spcBef>
              <a:spcAft>
                <a:spcPts val="0"/>
              </a:spcAft>
              <a:buSzPts val="1500"/>
              <a:buChar char="✱"/>
            </a:pPr>
            <a:r>
              <a:rPr lang="en" sz="1500"/>
              <a:t>If interested, watch the video to the right </a:t>
            </a:r>
            <a:r>
              <a:rPr lang="en" sz="1500"/>
              <a:t>👉🏽</a:t>
            </a:r>
            <a:r>
              <a:rPr lang="en" sz="1500"/>
              <a:t> in your breakout room.</a:t>
            </a:r>
            <a:br>
              <a:rPr lang="en" sz="1500"/>
            </a:br>
            <a:endParaRPr sz="1500"/>
          </a:p>
          <a:p>
            <a:pPr indent="-323850" lvl="0" marL="457200" rtl="0" algn="l">
              <a:spcBef>
                <a:spcPts val="0"/>
              </a:spcBef>
              <a:spcAft>
                <a:spcPts val="0"/>
              </a:spcAft>
              <a:buSzPts val="1500"/>
              <a:buChar char="✱"/>
            </a:pPr>
            <a:r>
              <a:rPr b="1" lang="en" sz="1500"/>
              <a:t>This is optional.</a:t>
            </a:r>
            <a:br>
              <a:rPr b="1" lang="en" sz="1500"/>
            </a:br>
            <a:endParaRPr b="1" sz="1500"/>
          </a:p>
          <a:p>
            <a:pPr indent="-323850" lvl="0" marL="457200" rtl="0" algn="l">
              <a:spcBef>
                <a:spcPts val="0"/>
              </a:spcBef>
              <a:spcAft>
                <a:spcPts val="0"/>
              </a:spcAft>
              <a:buSzPts val="1500"/>
              <a:buChar char="✱"/>
            </a:pPr>
            <a:r>
              <a:rPr lang="en" sz="1500"/>
              <a:t>If Live Share lags or</a:t>
            </a:r>
            <a:r>
              <a:rPr b="1" lang="en" sz="1500"/>
              <a:t> </a:t>
            </a:r>
            <a:r>
              <a:rPr lang="en" sz="1500"/>
              <a:t>t</a:t>
            </a:r>
            <a:r>
              <a:rPr b="1" lang="en" sz="1500"/>
              <a:t>akes over 10 minutes </a:t>
            </a:r>
            <a:r>
              <a:rPr lang="en" sz="1500"/>
              <a:t>to download, </a:t>
            </a:r>
            <a:r>
              <a:rPr b="1" lang="en" sz="1500"/>
              <a:t>skip it and start coding </a:t>
            </a:r>
            <a:r>
              <a:rPr lang="en" sz="1500"/>
              <a:t>with your group as normal! </a:t>
            </a:r>
            <a:endParaRPr sz="1500"/>
          </a:p>
          <a:p>
            <a:pPr indent="0" lvl="0" marL="0" rtl="0" algn="l">
              <a:spcBef>
                <a:spcPts val="1000"/>
              </a:spcBef>
              <a:spcAft>
                <a:spcPts val="1000"/>
              </a:spcAft>
              <a:buNone/>
            </a:pPr>
            <a:r>
              <a:t/>
            </a:r>
            <a:endParaRPr sz="1500"/>
          </a:p>
        </p:txBody>
      </p:sp>
      <p:sp>
        <p:nvSpPr>
          <p:cNvPr id="1006" name="Google Shape;1006;p13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TFM David Kim explains how to use the liveshare feature in VS Code." id="1007" name="Google Shape;1007;p131" title="VS Code LiveShare Tutorial">
            <a:hlinkClick r:id="rId3"/>
          </p:cNvPr>
          <p:cNvPicPr preferRelativeResize="0"/>
          <p:nvPr/>
        </p:nvPicPr>
        <p:blipFill>
          <a:blip r:embed="rId4">
            <a:alphaModFix/>
          </a:blip>
          <a:stretch>
            <a:fillRect/>
          </a:stretch>
        </p:blipFill>
        <p:spPr>
          <a:xfrm>
            <a:off x="5156550" y="1330750"/>
            <a:ext cx="3751325" cy="2110120"/>
          </a:xfrm>
          <a:prstGeom prst="rect">
            <a:avLst/>
          </a:prstGeom>
          <a:noFill/>
          <a:ln>
            <a:noFill/>
          </a:ln>
        </p:spPr>
      </p:pic>
      <p:sp>
        <p:nvSpPr>
          <p:cNvPr id="1008" name="Google Shape;1008;p131"/>
          <p:cNvSpPr txBox="1"/>
          <p:nvPr/>
        </p:nvSpPr>
        <p:spPr>
          <a:xfrm>
            <a:off x="5532213" y="34865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accent5"/>
                </a:solidFill>
                <a:latin typeface="Poppins"/>
                <a:ea typeface="Poppins"/>
                <a:cs typeface="Poppins"/>
                <a:sym typeface="Poppins"/>
                <a:hlinkClick r:id="rId5">
                  <a:extLst>
                    <a:ext uri="{A12FA001-AC4F-418D-AE19-62706E023703}">
                      <ahyp:hlinkClr val="tx"/>
                    </a:ext>
                  </a:extLst>
                </a:hlinkClick>
              </a:rPr>
              <a:t>Video Link if playback is not working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32"/>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1014" name="Google Shape;1014;p13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5" name="Google Shape;1015;p132"/>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pic>
        <p:nvPicPr>
          <p:cNvPr id="1016" name="Google Shape;1016;p132" title="Screenshot 2025-06-05 at 3.58.22 PM.png"/>
          <p:cNvPicPr preferRelativeResize="0"/>
          <p:nvPr/>
        </p:nvPicPr>
        <p:blipFill>
          <a:blip r:embed="rId3">
            <a:alphaModFix/>
          </a:blip>
          <a:stretch>
            <a:fillRect/>
          </a:stretch>
        </p:blipFill>
        <p:spPr>
          <a:xfrm>
            <a:off x="2622725" y="3218050"/>
            <a:ext cx="3276600" cy="1504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33"/>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1022" name="Google Shape;1022;p13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3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3" name="Google Shape;1033;p135"/>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Early Course</a:t>
            </a:r>
            <a:r>
              <a:rPr b="1" lang="en" sz="4800">
                <a:solidFill>
                  <a:schemeClr val="dk1"/>
                </a:solidFill>
                <a:latin typeface="Poppins"/>
                <a:ea typeface="Poppins"/>
                <a:cs typeface="Poppins"/>
                <a:sym typeface="Poppins"/>
              </a:rPr>
              <a:t> Survey!</a:t>
            </a:r>
            <a:endParaRPr b="1" sz="4800">
              <a:solidFill>
                <a:schemeClr val="dk1"/>
              </a:solidFill>
              <a:latin typeface="Poppins"/>
              <a:ea typeface="Poppins"/>
              <a:cs typeface="Poppins"/>
              <a:sym typeface="Poppins"/>
            </a:endParaRPr>
          </a:p>
        </p:txBody>
      </p:sp>
      <p:pic>
        <p:nvPicPr>
          <p:cNvPr id="1034" name="Google Shape;1034;p135"/>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1035" name="Google Shape;1035;p135"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
        <p:nvSpPr>
          <p:cNvPr id="1036" name="Google Shape;1036;p135"/>
          <p:cNvSpPr txBox="1"/>
          <p:nvPr/>
        </p:nvSpPr>
        <p:spPr>
          <a:xfrm>
            <a:off x="813450" y="3235025"/>
            <a:ext cx="2449200" cy="9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TIP102 Section 1B</a:t>
            </a:r>
            <a:endParaRPr sz="1800">
              <a:solidFill>
                <a:schemeClr val="dk2"/>
              </a:solidFill>
              <a:latin typeface="Poppins"/>
              <a:ea typeface="Poppins"/>
              <a:cs typeface="Poppins"/>
              <a:sym typeface="Poppins"/>
            </a:endParaRPr>
          </a:p>
          <a:p>
            <a:pPr indent="0" lvl="0" marL="0" rtl="0" algn="l">
              <a:spcBef>
                <a:spcPts val="0"/>
              </a:spcBef>
              <a:spcAft>
                <a:spcPts val="0"/>
              </a:spcAft>
              <a:buNone/>
            </a:pPr>
            <a:r>
              <a:rPr lang="en" sz="1800">
                <a:solidFill>
                  <a:schemeClr val="dk2"/>
                </a:solidFill>
                <a:latin typeface="Poppins"/>
                <a:ea typeface="Poppins"/>
                <a:cs typeface="Poppins"/>
                <a:sym typeface="Poppins"/>
              </a:rPr>
              <a:t>Week 3 Session 1</a:t>
            </a:r>
            <a:endParaRPr sz="1800">
              <a:solidFill>
                <a:schemeClr val="dk2"/>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36"/>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1042" name="Google Shape;1042;p13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3" name="Google Shape;1043;p13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a:p>
            <a:pPr indent="-342900" lvl="0" marL="457200" rtl="0" algn="l">
              <a:spcBef>
                <a:spcPts val="0"/>
              </a:spcBef>
              <a:spcAft>
                <a:spcPts val="0"/>
              </a:spcAft>
              <a:buSzPts val="1800"/>
              <a:buChar char="❒"/>
            </a:pPr>
            <a:r>
              <a:rPr b="1" lang="en"/>
              <a:t>There is class Thursday June 19th - You will </a:t>
            </a:r>
            <a:r>
              <a:rPr b="1" lang="en"/>
              <a:t>have</a:t>
            </a:r>
            <a:r>
              <a:rPr b="1" lang="en"/>
              <a:t> a substitute </a:t>
            </a:r>
            <a:endParaRPr b="1"/>
          </a:p>
          <a:p>
            <a:pPr indent="-342900" lvl="0" marL="457200" rtl="0" algn="l">
              <a:spcBef>
                <a:spcPts val="0"/>
              </a:spcBef>
              <a:spcAft>
                <a:spcPts val="0"/>
              </a:spcAft>
              <a:buSzPts val="1800"/>
              <a:buChar char="❒"/>
            </a:pPr>
            <a:r>
              <a:rPr lang="en"/>
              <a:t>Buddy Break Groups (BBG)!</a:t>
            </a:r>
            <a:endParaRPr/>
          </a:p>
          <a:p>
            <a:pPr indent="-342900" lvl="1" marL="914400" rtl="0" algn="l">
              <a:spcBef>
                <a:spcPts val="0"/>
              </a:spcBef>
              <a:spcAft>
                <a:spcPts val="0"/>
              </a:spcAft>
              <a:buSzPts val="1800"/>
              <a:buChar char="○"/>
            </a:pPr>
            <a:r>
              <a:rPr lang="en" u="sng">
                <a:solidFill>
                  <a:schemeClr val="accent5"/>
                </a:solidFill>
                <a:hlinkClick r:id="rId3">
                  <a:extLst>
                    <a:ext uri="{A12FA001-AC4F-418D-AE19-62706E023703}">
                      <ahyp:hlinkClr val="tx"/>
                    </a:ext>
                  </a:extLst>
                </a:hlinkClick>
              </a:rPr>
              <a:t>You can sign up with your group using this form</a:t>
            </a:r>
            <a:endParaRPr/>
          </a:p>
          <a:p>
            <a:pPr indent="-342900" lvl="2" marL="1371600" rtl="0" algn="l">
              <a:spcBef>
                <a:spcPts val="0"/>
              </a:spcBef>
              <a:spcAft>
                <a:spcPts val="0"/>
              </a:spcAft>
              <a:buSzPts val="1800"/>
              <a:buChar char="■"/>
            </a:pPr>
            <a:r>
              <a:rPr lang="en"/>
              <a:t>Each person has to fill out an instance of this form asking for the same people to be in their group!</a:t>
            </a:r>
            <a:endParaRPr/>
          </a:p>
          <a:p>
            <a:pPr indent="-342900" lvl="1" marL="914400" rtl="0" algn="l">
              <a:spcBef>
                <a:spcPts val="0"/>
              </a:spcBef>
              <a:spcAft>
                <a:spcPts val="0"/>
              </a:spcAft>
              <a:buSzPts val="1800"/>
              <a:buChar char="○"/>
            </a:pPr>
            <a:r>
              <a:rPr lang="en"/>
              <a:t>Need a reminder on what BBGs are? </a:t>
            </a:r>
            <a:endParaRPr/>
          </a:p>
          <a:p>
            <a:pPr indent="-342900" lvl="2" marL="1371600" rtl="0" algn="l">
              <a:spcBef>
                <a:spcPts val="0"/>
              </a:spcBef>
              <a:spcAft>
                <a:spcPts val="0"/>
              </a:spcAft>
              <a:buSzPts val="1800"/>
              <a:buChar char="■"/>
            </a:pPr>
            <a:r>
              <a:rPr lang="en"/>
              <a:t>Loom - </a:t>
            </a:r>
            <a:r>
              <a:rPr lang="en" u="sng">
                <a:solidFill>
                  <a:schemeClr val="accent5"/>
                </a:solidFill>
                <a:hlinkClick r:id="rId4">
                  <a:extLst>
                    <a:ext uri="{A12FA001-AC4F-418D-AE19-62706E023703}">
                      <ahyp:hlinkClr val="tx"/>
                    </a:ext>
                  </a:extLst>
                </a:hlinkClick>
              </a:rPr>
              <a:t>Introducing the Buddy Breakout Group Feature! 🎉</a:t>
            </a:r>
            <a:endParaRPr b="1"/>
          </a:p>
        </p:txBody>
      </p:sp>
      <p:pic>
        <p:nvPicPr>
          <p:cNvPr id="1044" name="Google Shape;1044;p136"/>
          <p:cNvPicPr preferRelativeResize="0"/>
          <p:nvPr/>
        </p:nvPicPr>
        <p:blipFill>
          <a:blip r:embed="rId5">
            <a:alphaModFix/>
          </a:blip>
          <a:stretch>
            <a:fillRect/>
          </a:stretch>
        </p:blipFill>
        <p:spPr>
          <a:xfrm>
            <a:off x="452400" y="438175"/>
            <a:ext cx="608050" cy="60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1"/>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43" name="Google Shape;743;p10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9" name="Google Shape;749;p102"/>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750" name="Google Shape;750;p102"/>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751" name="Google Shape;751;p102"/>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752" name="Google Shape;752;p102"/>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8" name="Google Shape;758;p103"/>
          <p:cNvPicPr preferRelativeResize="0"/>
          <p:nvPr/>
        </p:nvPicPr>
        <p:blipFill>
          <a:blip r:embed="rId3">
            <a:alphaModFix/>
          </a:blip>
          <a:stretch>
            <a:fillRect/>
          </a:stretch>
        </p:blipFill>
        <p:spPr>
          <a:xfrm>
            <a:off x="54900" y="424463"/>
            <a:ext cx="3066374" cy="3066374"/>
          </a:xfrm>
          <a:prstGeom prst="rect">
            <a:avLst/>
          </a:prstGeom>
          <a:noFill/>
          <a:ln>
            <a:noFill/>
          </a:ln>
        </p:spPr>
      </p:pic>
      <p:sp>
        <p:nvSpPr>
          <p:cNvPr id="759" name="Google Shape;759;p103"/>
          <p:cNvSpPr txBox="1"/>
          <p:nvPr>
            <p:ph type="title"/>
          </p:nvPr>
        </p:nvSpPr>
        <p:spPr>
          <a:xfrm>
            <a:off x="2973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760" name="Google Shape;760;p103"/>
          <p:cNvPicPr preferRelativeResize="0"/>
          <p:nvPr/>
        </p:nvPicPr>
        <p:blipFill>
          <a:blip r:embed="rId4">
            <a:alphaModFix/>
          </a:blip>
          <a:stretch>
            <a:fillRect/>
          </a:stretch>
        </p:blipFill>
        <p:spPr>
          <a:xfrm>
            <a:off x="3349049" y="424475"/>
            <a:ext cx="3066350" cy="3066350"/>
          </a:xfrm>
          <a:prstGeom prst="rect">
            <a:avLst/>
          </a:prstGeom>
          <a:noFill/>
          <a:ln>
            <a:noFill/>
          </a:ln>
        </p:spPr>
      </p:pic>
      <p:sp>
        <p:nvSpPr>
          <p:cNvPr id="761" name="Google Shape;761;p103"/>
          <p:cNvSpPr txBox="1"/>
          <p:nvPr>
            <p:ph type="title"/>
          </p:nvPr>
        </p:nvSpPr>
        <p:spPr>
          <a:xfrm>
            <a:off x="3512874"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pic>
        <p:nvPicPr>
          <p:cNvPr id="762" name="Google Shape;762;p103" title="Screenshot 2025-06-15 at 10.09.32 PM.png"/>
          <p:cNvPicPr preferRelativeResize="0"/>
          <p:nvPr/>
        </p:nvPicPr>
        <p:blipFill>
          <a:blip r:embed="rId5">
            <a:alphaModFix/>
          </a:blip>
          <a:stretch>
            <a:fillRect/>
          </a:stretch>
        </p:blipFill>
        <p:spPr>
          <a:xfrm>
            <a:off x="6875161" y="0"/>
            <a:ext cx="2268827"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4"/>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a:t>
            </a:r>
            <a:r>
              <a:rPr lang="en"/>
              <a:t>houtout</a:t>
            </a:r>
            <a:r>
              <a:rPr lang="en"/>
              <a:t> to myself today”</a:t>
            </a:r>
            <a:endParaRPr/>
          </a:p>
          <a:p>
            <a:pPr indent="-342900" lvl="0" marL="457200" rtl="0" algn="l">
              <a:spcBef>
                <a:spcPts val="0"/>
              </a:spcBef>
              <a:spcAft>
                <a:spcPts val="0"/>
              </a:spcAft>
              <a:buSzPts val="1800"/>
              <a:buChar char="+"/>
            </a:pPr>
            <a:r>
              <a:rPr lang="en"/>
              <a:t>Polls</a:t>
            </a:r>
            <a:endParaRPr/>
          </a:p>
          <a:p>
            <a:pPr indent="-342900" lvl="0" marL="457200" rtl="0" algn="l">
              <a:spcBef>
                <a:spcPts val="0"/>
              </a:spcBef>
              <a:spcAft>
                <a:spcPts val="0"/>
              </a:spcAft>
              <a:buSzPts val="1800"/>
              <a:buChar char="+"/>
            </a:pPr>
            <a:r>
              <a:rPr lang="en"/>
              <a:t>“Seeing how </a:t>
            </a:r>
            <a:r>
              <a:rPr lang="en"/>
              <a:t>others</a:t>
            </a:r>
            <a:r>
              <a:rPr lang="en"/>
              <a:t> would solve problems I struggle with”</a:t>
            </a:r>
            <a:endParaRPr/>
          </a:p>
        </p:txBody>
      </p:sp>
      <p:sp>
        <p:nvSpPr>
          <p:cNvPr id="768" name="Google Shape;768;p10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9" name="Google Shape;769;p104"/>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go over questions from  breakout session </a:t>
            </a:r>
            <a:endParaRPr sz="1700"/>
          </a:p>
          <a:p>
            <a:pPr indent="0" lvl="0" marL="0" rtl="0" algn="l">
              <a:spcBef>
                <a:spcPts val="1600"/>
              </a:spcBef>
              <a:spcAft>
                <a:spcPts val="0"/>
              </a:spcAft>
              <a:buNone/>
            </a:pPr>
            <a:r>
              <a:rPr lang="en" sz="1700"/>
              <a:t>- need tougher questions in lecture </a:t>
            </a:r>
            <a:endParaRPr sz="1700"/>
          </a:p>
          <a:p>
            <a:pPr indent="0" lvl="0" marL="0" rtl="0" algn="l">
              <a:spcBef>
                <a:spcPts val="1600"/>
              </a:spcBef>
              <a:spcAft>
                <a:spcPts val="0"/>
              </a:spcAft>
              <a:buNone/>
            </a:pPr>
            <a:r>
              <a:rPr lang="en" sz="1700"/>
              <a:t>- problem set not related to lecture </a:t>
            </a:r>
            <a:endParaRPr sz="1700"/>
          </a:p>
          <a:p>
            <a:pPr indent="0" lvl="0" marL="0" rtl="0" algn="l">
              <a:spcBef>
                <a:spcPts val="1600"/>
              </a:spcBef>
              <a:spcAft>
                <a:spcPts val="1600"/>
              </a:spcAft>
              <a:buNone/>
            </a:pPr>
            <a:r>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5"/>
          <p:cNvSpPr txBox="1"/>
          <p:nvPr>
            <p:ph type="title"/>
          </p:nvPr>
        </p:nvSpPr>
        <p:spPr>
          <a:xfrm>
            <a:off x="959750" y="990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 Reminders</a:t>
            </a:r>
            <a:endParaRPr/>
          </a:p>
        </p:txBody>
      </p:sp>
      <p:sp>
        <p:nvSpPr>
          <p:cNvPr id="775" name="Google Shape;775;p105"/>
          <p:cNvSpPr txBox="1"/>
          <p:nvPr>
            <p:ph idx="1" type="body"/>
          </p:nvPr>
        </p:nvSpPr>
        <p:spPr>
          <a:xfrm>
            <a:off x="510200" y="513600"/>
            <a:ext cx="8458500" cy="374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highlight>
                  <a:schemeClr val="lt1"/>
                </a:highlight>
              </a:rPr>
              <a:t>						</a:t>
            </a:r>
            <a:endParaRPr b="1" sz="1200">
              <a:highlight>
                <a:schemeClr val="lt1"/>
              </a:highlight>
            </a:endParaRPr>
          </a:p>
          <a:p>
            <a:pPr indent="-336550" lvl="0" marL="457200" rtl="0" algn="l">
              <a:lnSpc>
                <a:spcPct val="115000"/>
              </a:lnSpc>
              <a:spcBef>
                <a:spcPts val="0"/>
              </a:spcBef>
              <a:spcAft>
                <a:spcPts val="0"/>
              </a:spcAft>
              <a:buSzPts val="1700"/>
              <a:buChar char="✱"/>
            </a:pPr>
            <a:r>
              <a:rPr lang="en" sz="1500">
                <a:highlight>
                  <a:schemeClr val="lt1"/>
                </a:highlight>
              </a:rPr>
              <a:t>Please make sure you’re in full view when your camera’s on</a:t>
            </a:r>
            <a:endParaRPr b="1" sz="1500">
              <a:highlight>
                <a:schemeClr val="lt1"/>
              </a:highlight>
            </a:endParaRPr>
          </a:p>
          <a:p>
            <a:pPr indent="-323850" lvl="0" marL="457200" rtl="0" algn="l">
              <a:lnSpc>
                <a:spcPct val="115000"/>
              </a:lnSpc>
              <a:spcBef>
                <a:spcPts val="0"/>
              </a:spcBef>
              <a:spcAft>
                <a:spcPts val="0"/>
              </a:spcAft>
              <a:buSzPts val="1500"/>
              <a:buChar char="✱"/>
            </a:pPr>
            <a:r>
              <a:rPr b="1" lang="en" sz="1500">
                <a:highlight>
                  <a:schemeClr val="lt1"/>
                </a:highlight>
              </a:rPr>
              <a:t>There will be class on Juneteenth this Thursday</a:t>
            </a:r>
            <a:endParaRPr b="1" sz="1500">
              <a:highlight>
                <a:schemeClr val="lt1"/>
              </a:highlight>
            </a:endParaRPr>
          </a:p>
          <a:p>
            <a:pPr indent="-336550" lvl="0" marL="457200" rtl="0" algn="l">
              <a:lnSpc>
                <a:spcPct val="115000"/>
              </a:lnSpc>
              <a:spcBef>
                <a:spcPts val="0"/>
              </a:spcBef>
              <a:spcAft>
                <a:spcPts val="0"/>
              </a:spcAft>
              <a:buSzPts val="1700"/>
              <a:buChar char="✱"/>
            </a:pPr>
            <a:r>
              <a:rPr b="1" lang="en" sz="1500">
                <a:highlight>
                  <a:schemeClr val="lt1"/>
                </a:highlight>
              </a:rPr>
              <a:t>Introducing Buddy Breakouts! </a:t>
            </a:r>
            <a:endParaRPr b="1" sz="1500">
              <a:highlight>
                <a:schemeClr val="lt1"/>
              </a:highlight>
            </a:endParaRPr>
          </a:p>
          <a:p>
            <a:pPr indent="-323850" lvl="1" marL="914400" rtl="0" algn="l">
              <a:lnSpc>
                <a:spcPct val="115000"/>
              </a:lnSpc>
              <a:spcBef>
                <a:spcPts val="0"/>
              </a:spcBef>
              <a:spcAft>
                <a:spcPts val="0"/>
              </a:spcAft>
              <a:buSzPts val="1500"/>
              <a:buChar char="●"/>
            </a:pPr>
            <a:r>
              <a:rPr lang="en" sz="1500">
                <a:highlight>
                  <a:schemeClr val="lt1"/>
                </a:highlight>
              </a:rPr>
              <a:t>Opportunity to work with the same group of students week after week </a:t>
            </a:r>
            <a:endParaRPr sz="1500">
              <a:highlight>
                <a:schemeClr val="lt1"/>
              </a:highlight>
            </a:endParaRPr>
          </a:p>
          <a:p>
            <a:pPr indent="-323850" lvl="1" marL="914400" rtl="0" algn="l">
              <a:lnSpc>
                <a:spcPct val="115000"/>
              </a:lnSpc>
              <a:spcBef>
                <a:spcPts val="0"/>
              </a:spcBef>
              <a:spcAft>
                <a:spcPts val="0"/>
              </a:spcAft>
              <a:buSzPts val="1500"/>
              <a:buChar char="●"/>
            </a:pPr>
            <a:r>
              <a:rPr lang="en" sz="1500">
                <a:highlight>
                  <a:schemeClr val="lt1"/>
                </a:highlight>
              </a:rPr>
              <a:t>Must fill out </a:t>
            </a:r>
            <a:r>
              <a:rPr b="1" lang="en" sz="1500" u="sng">
                <a:solidFill>
                  <a:schemeClr val="hlink"/>
                </a:solidFill>
                <a:highlight>
                  <a:schemeClr val="lt1"/>
                </a:highlight>
                <a:hlinkClick r:id="rId3"/>
              </a:rPr>
              <a:t>Buddy Breakout Creation Form</a:t>
            </a:r>
            <a:r>
              <a:rPr lang="en" sz="1500">
                <a:highlight>
                  <a:schemeClr val="lt1"/>
                </a:highlight>
              </a:rPr>
              <a:t> </a:t>
            </a:r>
            <a:r>
              <a:rPr b="1" lang="en" sz="1500">
                <a:highlight>
                  <a:schemeClr val="lt1"/>
                </a:highlight>
              </a:rPr>
              <a:t>no later than 9 AM PT/12 PM ET the day of class </a:t>
            </a:r>
            <a:endParaRPr b="1" sz="1500">
              <a:highlight>
                <a:schemeClr val="lt1"/>
              </a:highlight>
            </a:endParaRPr>
          </a:p>
          <a:p>
            <a:pPr indent="-323850" lvl="1" marL="914400" rtl="0" algn="l">
              <a:lnSpc>
                <a:spcPct val="115000"/>
              </a:lnSpc>
              <a:spcBef>
                <a:spcPts val="0"/>
              </a:spcBef>
              <a:spcAft>
                <a:spcPts val="0"/>
              </a:spcAft>
              <a:buSzPts val="1500"/>
              <a:buChar char="●"/>
            </a:pPr>
            <a:r>
              <a:rPr b="1" lang="en" sz="1500">
                <a:highlight>
                  <a:schemeClr val="lt1"/>
                </a:highlight>
              </a:rPr>
              <a:t>All members must agree to be in the buddy breakout! </a:t>
            </a:r>
            <a:endParaRPr b="1" sz="1500">
              <a:highlight>
                <a:schemeClr val="lt1"/>
              </a:highlight>
            </a:endParaRPr>
          </a:p>
          <a:p>
            <a:pPr indent="-323850" lvl="1" marL="914400" rtl="0" algn="l">
              <a:lnSpc>
                <a:spcPct val="115000"/>
              </a:lnSpc>
              <a:spcBef>
                <a:spcPts val="0"/>
              </a:spcBef>
              <a:spcAft>
                <a:spcPts val="0"/>
              </a:spcAft>
              <a:buSzPts val="1500"/>
              <a:buChar char="●"/>
            </a:pPr>
            <a:r>
              <a:rPr lang="en" sz="1500">
                <a:highlight>
                  <a:schemeClr val="lt1"/>
                </a:highlight>
              </a:rPr>
              <a:t>You can opt out of your group by reaching out to </a:t>
            </a:r>
            <a:r>
              <a:rPr lang="en" sz="1500" u="sng">
                <a:solidFill>
                  <a:schemeClr val="hlink"/>
                </a:solidFill>
                <a:highlight>
                  <a:schemeClr val="lt1"/>
                </a:highlight>
                <a:hlinkClick r:id="rId4"/>
              </a:rPr>
              <a:t>support@codepath.org</a:t>
            </a:r>
            <a:r>
              <a:rPr lang="en" sz="1500">
                <a:highlight>
                  <a:schemeClr val="lt1"/>
                </a:highlight>
              </a:rPr>
              <a:t> </a:t>
            </a:r>
            <a:endParaRPr sz="1500">
              <a:highlight>
                <a:schemeClr val="lt1"/>
              </a:highlight>
            </a:endParaRPr>
          </a:p>
          <a:p>
            <a:pPr indent="-323850" lvl="0" marL="457200" rtl="0" algn="l">
              <a:lnSpc>
                <a:spcPct val="115000"/>
              </a:lnSpc>
              <a:spcBef>
                <a:spcPts val="0"/>
              </a:spcBef>
              <a:spcAft>
                <a:spcPts val="0"/>
              </a:spcAft>
              <a:buSzPts val="1500"/>
              <a:buChar char="✱"/>
            </a:pPr>
            <a:r>
              <a:rPr b="1" lang="en" sz="1500">
                <a:highlight>
                  <a:schemeClr val="lt1"/>
                </a:highlight>
              </a:rPr>
              <a:t>Next Week:</a:t>
            </a:r>
            <a:r>
              <a:rPr lang="en" sz="1500">
                <a:highlight>
                  <a:schemeClr val="lt1"/>
                </a:highlight>
              </a:rPr>
              <a:t> The first session will be the Career Workshop (C3) hosted by the Career Center!</a:t>
            </a:r>
            <a:endParaRPr sz="1500">
              <a:highlight>
                <a:schemeClr val="lt1"/>
              </a:highlight>
            </a:endParaRPr>
          </a:p>
          <a:p>
            <a:pPr indent="-323850" lvl="1" marL="914400" rtl="0" algn="l">
              <a:lnSpc>
                <a:spcPct val="115000"/>
              </a:lnSpc>
              <a:spcBef>
                <a:spcPts val="0"/>
              </a:spcBef>
              <a:spcAft>
                <a:spcPts val="0"/>
              </a:spcAft>
              <a:buSzPts val="1500"/>
              <a:buChar char="●"/>
            </a:pPr>
            <a:r>
              <a:rPr lang="en" sz="1500">
                <a:highlight>
                  <a:schemeClr val="lt1"/>
                </a:highlight>
              </a:rPr>
              <a:t>This is mandatory!</a:t>
            </a:r>
            <a:endParaRPr sz="1500">
              <a:highlight>
                <a:schemeClr val="lt1"/>
              </a:highlight>
            </a:endParaRPr>
          </a:p>
          <a:p>
            <a:pPr indent="-323850" lvl="1" marL="914400" rtl="0" algn="l">
              <a:lnSpc>
                <a:spcPct val="115000"/>
              </a:lnSpc>
              <a:spcBef>
                <a:spcPts val="0"/>
              </a:spcBef>
              <a:spcAft>
                <a:spcPts val="0"/>
              </a:spcAft>
              <a:buSzPts val="1500"/>
              <a:buChar char="●"/>
            </a:pPr>
            <a:r>
              <a:rPr lang="en" sz="1500">
                <a:highlight>
                  <a:schemeClr val="lt1"/>
                </a:highlight>
              </a:rPr>
              <a:t>More info to come! </a:t>
            </a:r>
            <a:endParaRPr sz="1500">
              <a:highlight>
                <a:schemeClr val="lt1"/>
              </a:highlight>
            </a:endParaRPr>
          </a:p>
          <a:p>
            <a:pPr indent="0" lvl="0" marL="0" rtl="0" algn="l">
              <a:lnSpc>
                <a:spcPct val="150000"/>
              </a:lnSpc>
              <a:spcBef>
                <a:spcPts val="1000"/>
              </a:spcBef>
              <a:spcAft>
                <a:spcPts val="0"/>
              </a:spcAft>
              <a:buNone/>
            </a:pPr>
            <a:r>
              <a:t/>
            </a:r>
            <a:endParaRPr b="1" sz="800">
              <a:highlight>
                <a:schemeClr val="lt1"/>
              </a:highlight>
            </a:endParaRPr>
          </a:p>
          <a:p>
            <a:pPr indent="0" lvl="0" marL="1371600" rtl="0" algn="l">
              <a:lnSpc>
                <a:spcPct val="150000"/>
              </a:lnSpc>
              <a:spcBef>
                <a:spcPts val="1000"/>
              </a:spcBef>
              <a:spcAft>
                <a:spcPts val="0"/>
              </a:spcAft>
              <a:buNone/>
            </a:pPr>
            <a:r>
              <a:t/>
            </a:r>
            <a:endParaRPr sz="800">
              <a:highlight>
                <a:schemeClr val="lt1"/>
              </a:highlight>
            </a:endParaRPr>
          </a:p>
        </p:txBody>
      </p:sp>
      <p:sp>
        <p:nvSpPr>
          <p:cNvPr id="776" name="Google Shape;776;p10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7" name="Google Shape;777;p105"/>
          <p:cNvPicPr preferRelativeResize="0"/>
          <p:nvPr/>
        </p:nvPicPr>
        <p:blipFill>
          <a:blip r:embed="rId5">
            <a:alphaModFix/>
          </a:blip>
          <a:stretch>
            <a:fillRect/>
          </a:stretch>
        </p:blipFill>
        <p:spPr>
          <a:xfrm>
            <a:off x="280150" y="0"/>
            <a:ext cx="679601" cy="679601"/>
          </a:xfrm>
          <a:prstGeom prst="rect">
            <a:avLst/>
          </a:prstGeom>
          <a:noFill/>
          <a:ln>
            <a:noFill/>
          </a:ln>
        </p:spPr>
      </p:pic>
      <p:sp>
        <p:nvSpPr>
          <p:cNvPr id="778" name="Google Shape;778;p105"/>
          <p:cNvSpPr txBox="1"/>
          <p:nvPr/>
        </p:nvSpPr>
        <p:spPr>
          <a:xfrm>
            <a:off x="1935400" y="4160100"/>
            <a:ext cx="4794600" cy="4824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Poppins"/>
                <a:ea typeface="Poppins"/>
                <a:cs typeface="Poppins"/>
                <a:sym typeface="Poppins"/>
                <a:hlinkClick r:id="rId6"/>
              </a:rPr>
              <a:t> </a:t>
            </a:r>
            <a:r>
              <a:rPr b="1" lang="en" sz="1800" u="sng">
                <a:solidFill>
                  <a:schemeClr val="hlink"/>
                </a:solidFill>
                <a:latin typeface="Poppins"/>
                <a:ea typeface="Poppins"/>
                <a:cs typeface="Poppins"/>
                <a:sym typeface="Poppins"/>
                <a:hlinkClick r:id="rId7"/>
              </a:rPr>
              <a:t> Loom Recording of  Announcements!</a:t>
            </a:r>
            <a:endParaRPr b="1" sz="1800">
              <a:solidFill>
                <a:schemeClr val="dk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6"/>
          <p:cNvSpPr txBox="1"/>
          <p:nvPr>
            <p:ph type="title"/>
          </p:nvPr>
        </p:nvSpPr>
        <p:spPr>
          <a:xfrm>
            <a:off x="884825" y="2317200"/>
            <a:ext cx="5047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Stacks &amp; Queues</a:t>
            </a:r>
            <a:endParaRPr/>
          </a:p>
        </p:txBody>
      </p:sp>
      <p:sp>
        <p:nvSpPr>
          <p:cNvPr id="784" name="Google Shape;784;p10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minutes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